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3" ContentType="audio/mpeg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slides/slide10.xml" ContentType="application/vnd.openxmlformats-officedocument.presentationml.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1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</p:sldIdLst>
  <p:sldSz type="screen16x9" cy="6858000" cx="12192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2720" autoAdjust="0"/>
    <p:restoredTop sz="92866" autoAdjust="0"/>
  </p:normalViewPr>
  <p:slideViewPr>
    <p:cSldViewPr snapToGrid="0">
      <p:cViewPr varScale="1">
        <p:scale>
          <a:sx n="56" d="100"/>
          <a:sy n="56" d="100"/>
        </p:scale>
        <p:origin x="1860" y="84"/>
      </p:cViewPr>
      <p:guideLst>
        <p:guide orient="horz" pos="2087"/>
        <p:guide pos="3839"/>
        <p:guide pos="510"/>
        <p:guide pos="7129"/>
      </p:guideLst>
    </p:cSldViewPr>
  </p:slideViewPr>
  <p:notesTextViewPr>
    <p:cViewPr>
      <p:scale>
        <a:sx n="50" d="100"/>
        <a:sy n="50" d="100"/>
      </p:scale>
      <p:origin x="0" y="0"/>
    </p:cViewPr>
  </p:notesTextViewPr>
  <p:sorterViewPr>
    <p:cViewPr>
      <p:scale>
        <a:sx n="66" d="100"/>
        <a:sy n="66" d="100"/>
      </p:scale>
      <p:origin x="0" y="-2016"/>
    </p:cViewPr>
  </p:sorter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tableStyles" Target="tableStyle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0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9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10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7EF3CA76-B799-4CDE-9068-35594054F5E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11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812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13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14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幻灯片图像占位符 1"/>
          <p:cNvSpPr>
            <a:spLocks noChangeAspect="1" noRot="1" noGrp="1"/>
          </p:cNvSpPr>
          <p:nvPr>
            <p:ph type="sldImg" idx="2"/>
          </p:nvPr>
        </p:nvSpPr>
        <p:spPr/>
      </p:sp>
      <p:sp>
        <p:nvSpPr>
          <p:cNvPr id="1048589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altLang="en-US" dirty="0" 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9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4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41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1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5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53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2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2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3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37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0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5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5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8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69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70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8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8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9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9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0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08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0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2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22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F9872012-16E0-4556-8392-F42A35F3BE0C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4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55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  <a:endParaRPr altLang="en-US" lang="zh-CN"/>
          </a:p>
        </p:txBody>
      </p:sp>
      <p:sp>
        <p:nvSpPr>
          <p:cNvPr id="104875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5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5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字">
    <p:spTree>
      <p:nvGrpSpPr>
        <p:cNvPr id="10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9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80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781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82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8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垂直排列标题与 文本">
    <p:spTree>
      <p:nvGrpSpPr>
        <p:cNvPr id="1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3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64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76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6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6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1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8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69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770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71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72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1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4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85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8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8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8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10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9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90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791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792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93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94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1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5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96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97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798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99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00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01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02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10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9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60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61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62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82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3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10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3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04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805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806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07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08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10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3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774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1048775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776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77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778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image" Target="../media/image1.png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 dpi="0">
          <a:blip xmlns:r="http://schemas.openxmlformats.org/officeDocument/2006/relationships" r:embed="rId1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85244-8474-43F7-83A3-B98FF2C18C2B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54F68-C83E-4C64-8DA0-E0B44EF8E0FF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Relationship Id="rId3" Type="http://schemas.openxmlformats.org/officeDocument/2006/relationships/audio" Target="../media/media1.mp3"/><Relationship Id="rId4" Type="http://schemas.microsoft.com/office/2007/relationships/media" Target="../media/media1.mp3"/><Relationship Id="rId5" Type="http://schemas.openxmlformats.org/officeDocument/2006/relationships/image" Target="../media/image4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tags" Target="../tags/tag9.xml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9" Type="http://schemas.openxmlformats.org/officeDocument/2006/relationships/slideLayout" Target="../slideLayouts/slideLayout7.xml"/><Relationship Id="rId10" Type="http://schemas.openxmlformats.org/officeDocument/2006/relationships/notesSlide" Target="../notesSlides/notesSlide10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tags" Target="../tags/tag3.xml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3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4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slideLayout" Target="../slideLayouts/slideLayout7.xml"/><Relationship Id="rId9" Type="http://schemas.openxmlformats.org/officeDocument/2006/relationships/notesSlide" Target="../notesSlides/notesSlide5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tags" Target="../tags/tag5.xml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7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 dpi="0">
          <a:blip xmlns:r="http://schemas.openxmlformats.org/officeDocument/2006/relationships" r:embed="rId1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"/>
          <p:cNvGrpSpPr/>
          <p:nvPr/>
        </p:nvGrpSpPr>
        <p:grpSpPr>
          <a:xfrm>
            <a:off x="-12561866" y="-185945"/>
            <a:ext cx="12192000" cy="6858000"/>
            <a:chOff x="-9441874" y="-1384720"/>
            <a:chExt cx="12192000" cy="6858000"/>
          </a:xfrm>
        </p:grpSpPr>
        <p:pic>
          <p:nvPicPr>
            <p:cNvPr id="2097152" name="Picture 2" descr="http://pic.97uimg.com/back_pic/00/01/88/75/dab74c05ca1b40a8122bedf0e8ad055b.jpg"/>
            <p:cNvPicPr>
              <a:picLocks noChangeAspect="1" noChangeArrowheads="1"/>
            </p:cNvPicPr>
            <p:nvPr/>
          </p:nvPicPr>
          <p:blipFill rotWithShape="1">
            <a:blip xmlns:r="http://schemas.openxmlformats.org/officeDocument/2006/relationships" r:embed="rId2" cstate="print"/>
            <a:srcRect r="44420"/>
            <a:stretch>
              <a:fillRect/>
            </a:stretch>
          </p:blipFill>
          <p:spPr bwMode="auto">
            <a:xfrm>
              <a:off x="-9441599" y="-1384719"/>
              <a:ext cx="12191450" cy="6857999"/>
            </a:xfrm>
            <a:prstGeom prst="rect"/>
            <a:noFill/>
          </p:spPr>
        </p:pic>
        <p:sp>
          <p:nvSpPr>
            <p:cNvPr id="1048584" name="矩形 1"/>
            <p:cNvSpPr/>
            <p:nvPr/>
          </p:nvSpPr>
          <p:spPr>
            <a:xfrm>
              <a:off x="-9441874" y="-1384720"/>
              <a:ext cx="12192000" cy="6858000"/>
            </a:xfrm>
            <a:prstGeom prst="rect"/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/>
            </a:p>
          </p:txBody>
        </p:sp>
      </p:grpSp>
      <p:sp>
        <p:nvSpPr>
          <p:cNvPr id="1048585" name="矩形 3"/>
          <p:cNvSpPr/>
          <p:nvPr/>
        </p:nvSpPr>
        <p:spPr>
          <a:xfrm>
            <a:off x="3252470" y="1954530"/>
            <a:ext cx="8939530" cy="2752725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586" name="文本框 4"/>
          <p:cNvSpPr txBox="1"/>
          <p:nvPr/>
        </p:nvSpPr>
        <p:spPr>
          <a:xfrm>
            <a:off x="3566160" y="2059940"/>
            <a:ext cx="7772400" cy="1977391"/>
          </a:xfrm>
          <a:prstGeom prst="rect"/>
          <a:noFill/>
        </p:spPr>
        <p:txBody>
          <a:bodyPr rtlCol="0" wrap="square">
            <a:spAutoFit/>
          </a:bodyPr>
          <a:p>
            <a:pPr algn="just" fontAlgn="auto">
              <a:lnSpc>
                <a:spcPct val="150000"/>
              </a:lnSpc>
            </a:pPr>
            <a:r>
              <a:rPr altLang="en-US" b="1" dirty="0" sz="4800" lang="zh-CN" spc="300">
                <a:solidFill>
                  <a:schemeClr val="bg1"/>
                </a:solidFill>
              </a:rPr>
              <a:t>智慧家庭服务机器人</a:t>
            </a:r>
            <a:endParaRPr altLang="en-US" b="1" dirty="0" sz="4800" lang="zh-CN" spc="300">
              <a:solidFill>
                <a:schemeClr val="bg1"/>
              </a:solidFill>
            </a:endParaRPr>
          </a:p>
          <a:p>
            <a:pPr algn="r" fontAlgn="auto">
              <a:lnSpc>
                <a:spcPct val="150000"/>
              </a:lnSpc>
            </a:pPr>
            <a:r>
              <a:rPr altLang="zh-CN" b="1" dirty="0" sz="3600" lang="en-US" spc="300">
                <a:solidFill>
                  <a:schemeClr val="bg1"/>
                </a:solidFill>
              </a:rPr>
              <a:t>——</a:t>
            </a:r>
            <a:r>
              <a:rPr altLang="en-US" b="1" dirty="0" sz="3600" lang="zh-CN" spc="300">
                <a:solidFill>
                  <a:schemeClr val="bg1"/>
                </a:solidFill>
              </a:rPr>
              <a:t>软件设计报告</a:t>
            </a:r>
            <a:endParaRPr altLang="en-US" b="1" dirty="0" sz="3600" lang="zh-CN" spc="300">
              <a:solidFill>
                <a:schemeClr val="bg1"/>
              </a:solidFill>
            </a:endParaRPr>
          </a:p>
        </p:txBody>
      </p:sp>
      <p:sp>
        <p:nvSpPr>
          <p:cNvPr id="1048587" name="文本框 11"/>
          <p:cNvSpPr txBox="1"/>
          <p:nvPr/>
        </p:nvSpPr>
        <p:spPr>
          <a:xfrm>
            <a:off x="9648408" y="4206769"/>
            <a:ext cx="2016792" cy="368300"/>
          </a:xfrm>
          <a:prstGeom prst="rect"/>
          <a:noFill/>
        </p:spPr>
        <p:txBody>
          <a:bodyPr rtlCol="0" wrap="square">
            <a:spAutoFit/>
          </a:bodyPr>
          <a:p>
            <a:r>
              <a:rPr b="1" dirty="0" lang="zh-CN">
                <a:solidFill>
                  <a:schemeClr val="bg1"/>
                </a:solidFill>
              </a:rPr>
              <a:t>汇报人：</a:t>
            </a:r>
            <a:r>
              <a:rPr b="1" dirty="0" lang="zh-CN">
                <a:solidFill>
                  <a:schemeClr val="bg1"/>
                </a:solidFill>
              </a:rPr>
              <a:t>景泓斌</a:t>
            </a:r>
            <a:endParaRPr b="1" dirty="0" lang="zh-CN">
              <a:solidFill>
                <a:schemeClr val="bg1"/>
              </a:solidFill>
            </a:endParaRPr>
          </a:p>
        </p:txBody>
      </p:sp>
      <p:pic>
        <p:nvPicPr>
          <p:cNvPr id="2097153" name="Jewel - Simple Gifts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xmlns:r="http://schemas.openxmlformats.org/officeDocument/2006/relationships" r:embed="rId5" cstate="print"/>
          <a:stretch>
            <a:fillRect/>
          </a:stretch>
        </p:blipFill>
        <p:spPr>
          <a:xfrm>
            <a:off x="0" y="-1211826"/>
            <a:ext cx="609600" cy="609600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audio>
              <p:cMediaNode numSld="999" vol="80000">
                <p:cTn display="0" fill="hold" id="2" repeatCount="indefinite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9715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文本框 5"/>
          <p:cNvSpPr txBox="1"/>
          <p:nvPr/>
        </p:nvSpPr>
        <p:spPr>
          <a:xfrm>
            <a:off x="1238845" y="219693"/>
            <a:ext cx="1794867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接口设计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710" name="矩形 11"/>
          <p:cNvSpPr/>
          <p:nvPr/>
        </p:nvSpPr>
        <p:spPr>
          <a:xfrm>
            <a:off x="3239366" y="311409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82" name="组合 3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83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711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712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713" name="文本框 13"/>
            <p:cNvSpPr txBox="1"/>
            <p:nvPr/>
          </p:nvSpPr>
          <p:spPr>
            <a:xfrm>
              <a:off x="-3694" y="237055"/>
              <a:ext cx="720670" cy="46166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05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84" name="组合 14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714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715" name="文本框 16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716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sp>
        <p:nvSpPr>
          <p:cNvPr id="1048717" name="矩形 12"/>
          <p:cNvSpPr/>
          <p:nvPr/>
        </p:nvSpPr>
        <p:spPr>
          <a:xfrm>
            <a:off x="3405536" y="219693"/>
            <a:ext cx="1960880" cy="521970"/>
          </a:xfrm>
          <a:prstGeom prst="rect"/>
        </p:spPr>
        <p:txBody>
          <a:bodyPr wrap="none">
            <a:spAutoFit/>
          </a:bodyPr>
          <a:p>
            <a:r>
              <a:rPr altLang="en-US" dirty="0" sz="2800" 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控制</a:t>
            </a:r>
            <a:r>
              <a:rPr altLang="en-US" dirty="0" sz="2800" 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层接口</a:t>
            </a:r>
            <a:endParaRPr altLang="en-US" dirty="0" sz="2800" lang="zh-CN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194311" name="表格 7"/>
          <p:cNvGraphicFramePr>
            <a:graphicFrameLocks/>
          </p:cNvGraphicFramePr>
          <p:nvPr>
            <p:custDataLst>
              <p:tags r:id="rId1"/>
            </p:custDataLst>
          </p:nvPr>
        </p:nvGraphicFramePr>
        <p:xfrm>
          <a:off x="2968625" y="1266190"/>
          <a:ext cx="7893685" cy="14249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52345"/>
                <a:gridCol w="1285240"/>
                <a:gridCol w="2388235"/>
                <a:gridCol w="1967865"/>
              </a:tblGrid>
              <a:tr h="0"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名称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接收方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服务类型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说明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/embed/create_map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建图模块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Trigger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发起建图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/embed/save_map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建图模块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Trigger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保存地图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/embed/create_mark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标注模块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MarkCreateSrv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标注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194312" name="表格 8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2968625" y="3867785"/>
          <a:ext cx="7893050" cy="15760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8035"/>
                <a:gridCol w="1170305"/>
                <a:gridCol w="2517775"/>
                <a:gridCol w="2146935"/>
              </a:tblGrid>
              <a:tr h="534035"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名称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接收方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服务类型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说明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542925"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/embed/navigate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导航模块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NavigateSrv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导航到指定位置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99110"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/embed/grab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取物模块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Trigger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抓取物品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48718" name="文本框 99"/>
          <p:cNvSpPr txBox="1"/>
          <p:nvPr/>
        </p:nvSpPr>
        <p:spPr>
          <a:xfrm>
            <a:off x="675640" y="1292860"/>
            <a:ext cx="3198495" cy="398780"/>
          </a:xfrm>
          <a:prstGeom prst="rect"/>
          <a:noFill/>
          <a:ln w="9525">
            <a:noFill/>
          </a:ln>
        </p:spPr>
        <p:txBody>
          <a:bodyPr wrap="square">
            <a:spAutoFit/>
          </a:bodyPr>
          <a:p>
            <a:pPr algn="l">
              <a:buClrTx/>
              <a:buSzTx/>
              <a:buFontTx/>
            </a:pPr>
            <a:r>
              <a:rPr altLang="en-US" b="0" sz="2000" lang="zh-CN"/>
              <a:t>建图</a:t>
            </a:r>
            <a:r>
              <a:rPr altLang="en-US" b="0" sz="2000" lang="zh-CN"/>
              <a:t>标注接口：</a:t>
            </a:r>
            <a:endParaRPr altLang="en-US" sz="2000" lang="zh-CN"/>
          </a:p>
        </p:txBody>
      </p:sp>
      <p:sp>
        <p:nvSpPr>
          <p:cNvPr id="1048719" name="文本框 9"/>
          <p:cNvSpPr txBox="1"/>
          <p:nvPr/>
        </p:nvSpPr>
        <p:spPr>
          <a:xfrm>
            <a:off x="716915" y="3933825"/>
            <a:ext cx="3198495" cy="398780"/>
          </a:xfrm>
          <a:prstGeom prst="rect"/>
          <a:noFill/>
          <a:ln w="9525">
            <a:noFill/>
          </a:ln>
        </p:spPr>
        <p:txBody>
          <a:bodyPr wrap="square">
            <a:spAutoFit/>
          </a:bodyPr>
          <a:p>
            <a:pPr algn="l">
              <a:buClrTx/>
              <a:buSzTx/>
              <a:buFontTx/>
            </a:pPr>
            <a:r>
              <a:rPr altLang="en-US" b="0" sz="2000" lang="zh-CN"/>
              <a:t>导航</a:t>
            </a:r>
            <a:r>
              <a:rPr altLang="en-US" b="0" sz="2000" lang="zh-CN"/>
              <a:t>取物接口：</a:t>
            </a:r>
            <a:endParaRPr altLang="en-US" sz="2000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3" name="文本框 5"/>
          <p:cNvSpPr txBox="1"/>
          <p:nvPr/>
        </p:nvSpPr>
        <p:spPr>
          <a:xfrm>
            <a:off x="1238845" y="219693"/>
            <a:ext cx="1794867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详细设计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724" name="矩形 11"/>
          <p:cNvSpPr/>
          <p:nvPr/>
        </p:nvSpPr>
        <p:spPr>
          <a:xfrm>
            <a:off x="3239366" y="311409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88" name="组合 2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89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725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726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727" name="文本框 13"/>
            <p:cNvSpPr txBox="1"/>
            <p:nvPr/>
          </p:nvSpPr>
          <p:spPr>
            <a:xfrm>
              <a:off x="-3694" y="237055"/>
              <a:ext cx="720670" cy="46037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06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组合 14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728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729" name="文本框 16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730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pic>
        <p:nvPicPr>
          <p:cNvPr id="2097162" name="图片 -2147482606" descr="E:\大三下\软件工程\作业\SDD\建图.png建图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550035" y="1501775"/>
            <a:ext cx="8456930" cy="4729480"/>
          </a:xfrm>
          <a:prstGeom prst="rect"/>
          <a:noFill/>
          <a:ln w="9525">
            <a:noFill/>
          </a:ln>
        </p:spPr>
      </p:pic>
      <p:sp>
        <p:nvSpPr>
          <p:cNvPr id="1048731" name="文本框 18"/>
          <p:cNvSpPr txBox="1"/>
          <p:nvPr/>
        </p:nvSpPr>
        <p:spPr>
          <a:xfrm>
            <a:off x="4630738" y="697230"/>
            <a:ext cx="229425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建图时序图</a:t>
            </a:r>
            <a:endParaRPr altLang="en-US" sz="2400" lang="zh-CN"/>
          </a:p>
        </p:txBody>
      </p:sp>
      <p:pic>
        <p:nvPicPr>
          <p:cNvPr id="2097163" name="图片 -2147482617" descr="E:\大三下\软件工程\作业\SDD\标注.png标注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2712720" y="1183005"/>
            <a:ext cx="6131560" cy="5367020"/>
          </a:xfrm>
          <a:prstGeom prst="rect"/>
          <a:noFill/>
          <a:ln w="9525">
            <a:noFill/>
          </a:ln>
        </p:spPr>
      </p:pic>
      <p:sp>
        <p:nvSpPr>
          <p:cNvPr id="1048732" name="文本框 57"/>
          <p:cNvSpPr txBox="1"/>
          <p:nvPr/>
        </p:nvSpPr>
        <p:spPr>
          <a:xfrm>
            <a:off x="4630738" y="697230"/>
            <a:ext cx="229425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标注时序图</a:t>
            </a:r>
            <a:endParaRPr altLang="en-US" sz="2400" lang="zh-CN"/>
          </a:p>
        </p:txBody>
      </p:sp>
      <p:pic>
        <p:nvPicPr>
          <p:cNvPr id="2097164" name="图片 -2147482612" descr="E:\大三下\软件工程\作业\SDD\启动服务.png启动服务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3121343" y="1348740"/>
            <a:ext cx="5314315" cy="5035550"/>
          </a:xfrm>
          <a:prstGeom prst="rect"/>
          <a:noFill/>
          <a:ln w="9525">
            <a:noFill/>
          </a:ln>
        </p:spPr>
      </p:pic>
      <p:sp>
        <p:nvSpPr>
          <p:cNvPr id="1048733" name="文本框 58"/>
          <p:cNvSpPr txBox="1"/>
          <p:nvPr/>
        </p:nvSpPr>
        <p:spPr>
          <a:xfrm>
            <a:off x="4551998" y="697230"/>
            <a:ext cx="245173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启动服务时序图</a:t>
            </a:r>
            <a:endParaRPr altLang="en-US" sz="2400" lang="zh-CN"/>
          </a:p>
        </p:txBody>
      </p:sp>
      <p:pic>
        <p:nvPicPr>
          <p:cNvPr id="2097165" name="图片 -2147482616" descr="E:\大三下\软件工程\作业\SDD\导航.png导航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2695893" y="1448753"/>
            <a:ext cx="6165215" cy="4835525"/>
          </a:xfrm>
          <a:prstGeom prst="rect"/>
          <a:noFill/>
          <a:ln w="9525">
            <a:noFill/>
          </a:ln>
        </p:spPr>
      </p:pic>
      <p:sp>
        <p:nvSpPr>
          <p:cNvPr id="1048734" name="文本框 59"/>
          <p:cNvSpPr txBox="1"/>
          <p:nvPr/>
        </p:nvSpPr>
        <p:spPr>
          <a:xfrm>
            <a:off x="4630738" y="697230"/>
            <a:ext cx="229425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导航时序图</a:t>
            </a:r>
            <a:endParaRPr altLang="en-US" sz="2400" lang="zh-CN"/>
          </a:p>
        </p:txBody>
      </p:sp>
      <p:pic>
        <p:nvPicPr>
          <p:cNvPr id="2097166" name="图片 -2147482614" descr="E:\大三下\软件工程\作业\SDD\机械臂抓取.png机械臂抓取"/>
          <p:cNvPicPr>
            <a:picLocks noChangeAspect="1"/>
          </p:cNvPicPr>
          <p:nvPr/>
        </p:nvPicPr>
        <p:blipFill>
          <a:blip xmlns:r="http://schemas.openxmlformats.org/officeDocument/2006/relationships" r:embed="rId5"/>
          <a:srcRect r="-6639" b="44748"/>
          <a:stretch>
            <a:fillRect/>
          </a:stretch>
        </p:blipFill>
        <p:spPr>
          <a:xfrm>
            <a:off x="1711960" y="1454150"/>
            <a:ext cx="8914130" cy="4824730"/>
          </a:xfrm>
          <a:prstGeom prst="rect"/>
          <a:noFill/>
          <a:ln w="9525">
            <a:noFill/>
          </a:ln>
        </p:spPr>
      </p:pic>
      <p:sp>
        <p:nvSpPr>
          <p:cNvPr id="1048735" name="文本框 60"/>
          <p:cNvSpPr txBox="1"/>
          <p:nvPr/>
        </p:nvSpPr>
        <p:spPr>
          <a:xfrm>
            <a:off x="4630738" y="697230"/>
            <a:ext cx="229425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取物时序图</a:t>
            </a:r>
            <a:endParaRPr altLang="en-US" sz="2400" lang="zh-CN"/>
          </a:p>
        </p:txBody>
      </p:sp>
      <p:pic>
        <p:nvPicPr>
          <p:cNvPr id="2097167" name="图片 -2147482607" descr="语音识别回复"/>
          <p:cNvPicPr>
            <a:picLocks noChangeAspect="1"/>
          </p:cNvPicPr>
          <p:nvPr/>
        </p:nvPicPr>
        <p:blipFill>
          <a:blip xmlns:r="http://schemas.openxmlformats.org/officeDocument/2006/relationships" r:embed="rId6"/>
          <a:srcRect r="-4063" b="37791"/>
          <a:stretch>
            <a:fillRect/>
          </a:stretch>
        </p:blipFill>
        <p:spPr>
          <a:xfrm>
            <a:off x="1722755" y="1246823"/>
            <a:ext cx="8111490" cy="5239385"/>
          </a:xfrm>
          <a:prstGeom prst="rect"/>
          <a:noFill/>
          <a:ln w="9525">
            <a:noFill/>
          </a:ln>
        </p:spPr>
      </p:pic>
      <p:sp>
        <p:nvSpPr>
          <p:cNvPr id="1048736" name="文本框 61"/>
          <p:cNvSpPr txBox="1"/>
          <p:nvPr/>
        </p:nvSpPr>
        <p:spPr>
          <a:xfrm>
            <a:off x="4120833" y="697230"/>
            <a:ext cx="331406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语音识别回复时序图</a:t>
            </a:r>
            <a:endParaRPr altLang="en-US" sz="2400" lang="zh-CN"/>
          </a:p>
        </p:txBody>
      </p:sp>
      <p:pic>
        <p:nvPicPr>
          <p:cNvPr id="2097168" name="图片 -2147482597" descr="E:\大三下\软件工程\作业\SDD\触碰障碍物.png触碰障碍物"/>
          <p:cNvPicPr>
            <a:picLocks noChangeAspect="1"/>
          </p:cNvPicPr>
          <p:nvPr/>
        </p:nvPicPr>
        <p:blipFill>
          <a:blip xmlns:r="http://schemas.openxmlformats.org/officeDocument/2006/relationships" r:embed="rId7"/>
          <a:stretch>
            <a:fillRect/>
          </a:stretch>
        </p:blipFill>
        <p:spPr>
          <a:xfrm>
            <a:off x="1681798" y="1226185"/>
            <a:ext cx="8193405" cy="5280660"/>
          </a:xfrm>
          <a:prstGeom prst="rect"/>
          <a:noFill/>
          <a:ln w="9525">
            <a:noFill/>
          </a:ln>
        </p:spPr>
      </p:pic>
      <p:sp>
        <p:nvSpPr>
          <p:cNvPr id="1048737" name="文本框 62"/>
          <p:cNvSpPr txBox="1"/>
          <p:nvPr/>
        </p:nvSpPr>
        <p:spPr>
          <a:xfrm>
            <a:off x="4213543" y="697230"/>
            <a:ext cx="312864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导航异常处理时序图</a:t>
            </a:r>
            <a:endParaRPr altLang="en-US" sz="2400" lang="zh-CN"/>
          </a:p>
        </p:txBody>
      </p:sp>
      <p:pic>
        <p:nvPicPr>
          <p:cNvPr id="2097169" name="图片 -2147482609" descr="E:\大三下\软件工程\作业\SDD\识别物体异常.png识别物体异常"/>
          <p:cNvPicPr>
            <a:picLocks noChangeAspect="1"/>
          </p:cNvPicPr>
          <p:nvPr/>
        </p:nvPicPr>
        <p:blipFill>
          <a:blip xmlns:r="http://schemas.openxmlformats.org/officeDocument/2006/relationships" r:embed="rId8"/>
          <a:stretch>
            <a:fillRect/>
          </a:stretch>
        </p:blipFill>
        <p:spPr>
          <a:xfrm>
            <a:off x="2300605" y="1242060"/>
            <a:ext cx="6957060" cy="5248910"/>
          </a:xfrm>
          <a:prstGeom prst="rect"/>
          <a:noFill/>
          <a:ln w="9525">
            <a:noFill/>
          </a:ln>
        </p:spPr>
      </p:pic>
      <p:sp>
        <p:nvSpPr>
          <p:cNvPr id="1048738" name="文本框 63"/>
          <p:cNvSpPr txBox="1"/>
          <p:nvPr/>
        </p:nvSpPr>
        <p:spPr>
          <a:xfrm>
            <a:off x="4212590" y="697230"/>
            <a:ext cx="3130550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识别异常</a:t>
            </a:r>
            <a:r>
              <a:rPr altLang="en-US" sz="2400" lang="zh-CN"/>
              <a:t>处时序图</a:t>
            </a:r>
            <a:endParaRPr altLang="en-US" sz="2400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7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1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9">
                      <p:stCondLst>
                        <p:cond delay="indefinite"/>
                      </p:stCondLst>
                      <p:childTnLst>
                        <p:par>
                          <p:cTn fill="hold" id="2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2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9">
                      <p:stCondLst>
                        <p:cond delay="indefinite"/>
                      </p:stCondLst>
                      <p:childTnLst>
                        <p:par>
                          <p:cTn fill="hold" id="3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3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9">
                      <p:stCondLst>
                        <p:cond delay="indefinite"/>
                      </p:stCondLst>
                      <p:childTnLst>
                        <p:par>
                          <p:cTn fill="hold" id="4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4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4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4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9">
                      <p:stCondLst>
                        <p:cond delay="indefinite"/>
                      </p:stCondLst>
                      <p:childTnLst>
                        <p:par>
                          <p:cTn fill="hold" id="5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5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5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5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59">
                      <p:stCondLst>
                        <p:cond delay="indefinite"/>
                      </p:stCondLst>
                      <p:childTnLst>
                        <p:par>
                          <p:cTn fill="hold" id="6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6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6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6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6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69">
                      <p:stCondLst>
                        <p:cond delay="indefinite"/>
                      </p:stCondLst>
                      <p:childTnLst>
                        <p:par>
                          <p:cTn fill="hold" id="7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7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7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7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7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31" grpId="0"/>
      <p:bldP spid="1048732" grpId="0"/>
      <p:bldP spid="1048731" grpId="1"/>
      <p:bldP spid="1048733" grpId="0"/>
      <p:bldP spid="1048732" grpId="1"/>
      <p:bldP spid="1048734" grpId="0"/>
      <p:bldP spid="1048733" grpId="1"/>
      <p:bldP spid="1048735" grpId="0"/>
      <p:bldP spid="1048734" grpId="1"/>
      <p:bldP spid="1048736" grpId="0"/>
      <p:bldP spid="1048735" grpId="1"/>
      <p:bldP spid="1048737" grpId="0"/>
      <p:bldP spid="1048736" grpId="1"/>
      <p:bldP spid="1048738" grpId="0"/>
      <p:bldP spid="104873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2" name="文本框 5"/>
          <p:cNvSpPr txBox="1"/>
          <p:nvPr/>
        </p:nvSpPr>
        <p:spPr>
          <a:xfrm>
            <a:off x="1238885" y="219710"/>
            <a:ext cx="3510280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zh-CN" b="1" dirty="0" sz="2800" lang="en-US" spc="300">
                <a:solidFill>
                  <a:schemeClr val="tx1">
                    <a:lumMod val="75000"/>
                    <a:lumOff val="25000"/>
                  </a:schemeClr>
                </a:solidFill>
              </a:rPr>
              <a:t>gitlab</a:t>
            </a:r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过程</a:t>
            </a:r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管理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743" name="矩形 11"/>
          <p:cNvSpPr/>
          <p:nvPr/>
        </p:nvSpPr>
        <p:spPr>
          <a:xfrm>
            <a:off x="4571596" y="321569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94" name="组合 7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95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744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745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746" name="文本框 13"/>
            <p:cNvSpPr txBox="1"/>
            <p:nvPr/>
          </p:nvSpPr>
          <p:spPr>
            <a:xfrm>
              <a:off x="-3694" y="237055"/>
              <a:ext cx="720670" cy="46037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07</a:t>
              </a:r>
              <a:endParaRPr altLang="zh-CN" b="1" dirty="0" sz="2400"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6" name="组合 14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747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748" name="文本框 16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749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pic>
        <p:nvPicPr>
          <p:cNvPr id="2097170" name="图片 2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16915" y="2168525"/>
            <a:ext cx="4927600" cy="3475355"/>
          </a:xfrm>
          <a:prstGeom prst="rect"/>
        </p:spPr>
      </p:pic>
      <p:pic>
        <p:nvPicPr>
          <p:cNvPr id="2097171" name="图片 3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256655" y="2214245"/>
            <a:ext cx="5264150" cy="3383915"/>
          </a:xfrm>
          <a:prstGeom prst="rect"/>
        </p:spPr>
      </p:pic>
      <p:sp>
        <p:nvSpPr>
          <p:cNvPr id="1048750" name="文本框 99"/>
          <p:cNvSpPr txBox="1"/>
          <p:nvPr/>
        </p:nvSpPr>
        <p:spPr>
          <a:xfrm>
            <a:off x="1736090" y="1202055"/>
            <a:ext cx="9157335" cy="506730"/>
          </a:xfrm>
          <a:prstGeom prst="rect"/>
          <a:noFill/>
          <a:ln w="9525">
            <a:noFill/>
          </a:ln>
        </p:spPr>
        <p:txBody>
          <a:bodyPr wrap="square">
            <a:spAutoFit/>
          </a:bodyPr>
          <a:p>
            <a:pPr fontAlgn="auto" indent="0">
              <a:lnSpc>
                <a:spcPct val="150000"/>
              </a:lnSpc>
            </a:pPr>
            <a:r>
              <a:rPr altLang="en-US" b="0" lang="zh-CN">
                <a:latin typeface="微软雅黑" panose="020B0503020204020204" charset="-122"/>
                <a:ea typeface="微软雅黑" panose="020B0503020204020204" charset="-122"/>
              </a:rPr>
              <a:t>每个人在各自的分支上开发，需要合并时提交合并请求，指派</a:t>
            </a:r>
            <a:r>
              <a:rPr altLang="en-US" b="0" lang="zh-CN">
                <a:latin typeface="微软雅黑" panose="020B0503020204020204" charset="-122"/>
                <a:ea typeface="微软雅黑" panose="020B0503020204020204" charset="-122"/>
              </a:rPr>
              <a:t>人对提交的请求进行</a:t>
            </a:r>
            <a:r>
              <a:rPr altLang="en-US" b="0" lang="zh-CN">
                <a:latin typeface="微软雅黑" panose="020B0503020204020204" charset="-122"/>
                <a:ea typeface="微软雅黑" panose="020B0503020204020204" charset="-122"/>
              </a:rPr>
              <a:t>审核。</a:t>
            </a:r>
            <a:endParaRPr altLang="en-US" b="0" lang="zh-CN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矩形 1"/>
          <p:cNvSpPr/>
          <p:nvPr/>
        </p:nvSpPr>
        <p:spPr>
          <a:xfrm>
            <a:off x="0" y="-15274"/>
            <a:ext cx="4796727" cy="6858000"/>
          </a:xfrm>
          <a:prstGeom prst="rect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dirty="0" lang="zh-CN"/>
          </a:p>
        </p:txBody>
      </p:sp>
      <p:sp>
        <p:nvSpPr>
          <p:cNvPr id="1048591" name="文本框 3"/>
          <p:cNvSpPr txBox="1"/>
          <p:nvPr/>
        </p:nvSpPr>
        <p:spPr>
          <a:xfrm>
            <a:off x="699279" y="585373"/>
            <a:ext cx="3367172" cy="2148840"/>
          </a:xfrm>
          <a:prstGeom prst="rect"/>
          <a:noFill/>
        </p:spPr>
        <p:txBody>
          <a:bodyPr rtlCol="0" wrap="square">
            <a:spAutoFit/>
          </a:bodyPr>
          <a:p>
            <a:pPr algn="just"/>
            <a:r>
              <a:rPr altLang="zh-CN" dirty="0" sz="13800" lang="en-US" spc="300">
                <a:solidFill>
                  <a:schemeClr val="bg1"/>
                </a:solidFill>
              </a:rPr>
              <a:t>C</a:t>
            </a:r>
            <a:r>
              <a:rPr altLang="zh-CN" dirty="0" sz="2400" lang="en-US" spc="300">
                <a:solidFill>
                  <a:schemeClr val="bg1"/>
                </a:solidFill>
              </a:rPr>
              <a:t>ONTENTS</a:t>
            </a:r>
            <a:endParaRPr altLang="en-US" dirty="0" sz="2400" lang="zh-CN" spc="300">
              <a:solidFill>
                <a:schemeClr val="bg1"/>
              </a:solidFill>
            </a:endParaRPr>
          </a:p>
        </p:txBody>
      </p:sp>
      <p:sp>
        <p:nvSpPr>
          <p:cNvPr id="1048592" name="文本框 2"/>
          <p:cNvSpPr txBox="1"/>
          <p:nvPr/>
        </p:nvSpPr>
        <p:spPr>
          <a:xfrm>
            <a:off x="1865471" y="921645"/>
            <a:ext cx="2231976" cy="1069340"/>
          </a:xfrm>
          <a:prstGeom prst="rect"/>
          <a:noFill/>
        </p:spPr>
        <p:txBody>
          <a:bodyPr rtlCol="0" wrap="square">
            <a:spAutoFit/>
          </a:bodyPr>
          <a:p>
            <a:pPr algn="just"/>
            <a:r>
              <a:rPr altLang="en-US" b="1" dirty="0" sz="6600" lang="zh-CN" spc="300">
                <a:solidFill>
                  <a:schemeClr val="bg1"/>
                </a:solidFill>
              </a:rPr>
              <a:t>目录</a:t>
            </a:r>
            <a:endParaRPr altLang="en-US" b="1" dirty="0" sz="6600" lang="zh-CN" spc="300">
              <a:solidFill>
                <a:schemeClr val="bg1"/>
              </a:solidFill>
            </a:endParaRPr>
          </a:p>
        </p:txBody>
      </p:sp>
      <p:grpSp>
        <p:nvGrpSpPr>
          <p:cNvPr id="32" name="组合 5"/>
          <p:cNvGrpSpPr/>
          <p:nvPr/>
        </p:nvGrpSpPr>
        <p:grpSpPr>
          <a:xfrm>
            <a:off x="4478655" y="706120"/>
            <a:ext cx="617220" cy="548005"/>
            <a:chOff x="4438248" y="1649887"/>
            <a:chExt cx="720670" cy="642272"/>
          </a:xfrm>
        </p:grpSpPr>
        <p:sp>
          <p:nvSpPr>
            <p:cNvPr id="1048593" name="圆角矩形 6"/>
            <p:cNvSpPr/>
            <p:nvPr/>
          </p:nvSpPr>
          <p:spPr>
            <a:xfrm>
              <a:off x="4460144" y="1649887"/>
              <a:ext cx="673167" cy="642272"/>
            </a:xfrm>
            <a:prstGeom prst="roundRect">
              <a:avLst>
                <a:gd name="adj" fmla="val 11351"/>
              </a:avLst>
            </a:prstGeom>
            <a:ln w="44450">
              <a:solidFill>
                <a:schemeClr val="bg1"/>
              </a:solidFill>
            </a:ln>
            <a:effectLst>
              <a:outerShdw algn="tl" blurRad="50800" dir="2700000" dist="381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594" name="文本框 11"/>
            <p:cNvSpPr txBox="1"/>
            <p:nvPr/>
          </p:nvSpPr>
          <p:spPr>
            <a:xfrm>
              <a:off x="4438248" y="1739863"/>
              <a:ext cx="720670" cy="539568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01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组合 21"/>
          <p:cNvGrpSpPr/>
          <p:nvPr/>
        </p:nvGrpSpPr>
        <p:grpSpPr>
          <a:xfrm>
            <a:off x="4478655" y="1534795"/>
            <a:ext cx="617220" cy="548005"/>
            <a:chOff x="4438248" y="2615110"/>
            <a:chExt cx="720670" cy="642272"/>
          </a:xfrm>
        </p:grpSpPr>
        <p:sp>
          <p:nvSpPr>
            <p:cNvPr id="1048595" name="圆角矩形 7"/>
            <p:cNvSpPr/>
            <p:nvPr/>
          </p:nvSpPr>
          <p:spPr>
            <a:xfrm>
              <a:off x="4460144" y="2615110"/>
              <a:ext cx="673167" cy="642272"/>
            </a:xfrm>
            <a:prstGeom prst="roundRect">
              <a:avLst>
                <a:gd name="adj" fmla="val 11351"/>
              </a:avLst>
            </a:prstGeom>
            <a:ln w="44450">
              <a:solidFill>
                <a:schemeClr val="bg1"/>
              </a:solidFill>
            </a:ln>
            <a:effectLst>
              <a:outerShdw algn="tl" blurRad="50800" dir="2700000" dist="381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596" name="文本框 12"/>
            <p:cNvSpPr txBox="1"/>
            <p:nvPr/>
          </p:nvSpPr>
          <p:spPr>
            <a:xfrm>
              <a:off x="4438248" y="2709794"/>
              <a:ext cx="720670" cy="539568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02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组合 28"/>
          <p:cNvGrpSpPr/>
          <p:nvPr/>
        </p:nvGrpSpPr>
        <p:grpSpPr>
          <a:xfrm>
            <a:off x="4478655" y="2374265"/>
            <a:ext cx="617220" cy="548005"/>
            <a:chOff x="4438248" y="3580333"/>
            <a:chExt cx="720670" cy="642272"/>
          </a:xfrm>
        </p:grpSpPr>
        <p:sp>
          <p:nvSpPr>
            <p:cNvPr id="1048597" name="圆角矩形 8"/>
            <p:cNvSpPr/>
            <p:nvPr/>
          </p:nvSpPr>
          <p:spPr>
            <a:xfrm>
              <a:off x="4460144" y="3580333"/>
              <a:ext cx="673167" cy="642272"/>
            </a:xfrm>
            <a:prstGeom prst="roundRect">
              <a:avLst>
                <a:gd name="adj" fmla="val 11351"/>
              </a:avLst>
            </a:prstGeom>
            <a:ln w="44450">
              <a:solidFill>
                <a:schemeClr val="bg1"/>
              </a:solidFill>
            </a:ln>
            <a:effectLst>
              <a:outerShdw algn="tl" blurRad="50800" dir="2700000" dist="381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598" name="文本框 13"/>
            <p:cNvSpPr txBox="1"/>
            <p:nvPr/>
          </p:nvSpPr>
          <p:spPr>
            <a:xfrm>
              <a:off x="4438248" y="3676085"/>
              <a:ext cx="720670" cy="539568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03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组合 29"/>
          <p:cNvGrpSpPr/>
          <p:nvPr/>
        </p:nvGrpSpPr>
        <p:grpSpPr>
          <a:xfrm>
            <a:off x="4478655" y="3220720"/>
            <a:ext cx="617220" cy="548005"/>
            <a:chOff x="4438248" y="4545556"/>
            <a:chExt cx="720670" cy="642272"/>
          </a:xfrm>
        </p:grpSpPr>
        <p:sp>
          <p:nvSpPr>
            <p:cNvPr id="1048599" name="圆角矩形 9"/>
            <p:cNvSpPr/>
            <p:nvPr/>
          </p:nvSpPr>
          <p:spPr>
            <a:xfrm>
              <a:off x="4460144" y="4545556"/>
              <a:ext cx="673167" cy="642272"/>
            </a:xfrm>
            <a:prstGeom prst="roundRect">
              <a:avLst>
                <a:gd name="adj" fmla="val 11351"/>
              </a:avLst>
            </a:prstGeom>
            <a:ln w="44450">
              <a:solidFill>
                <a:schemeClr val="bg1"/>
              </a:solidFill>
            </a:ln>
            <a:effectLst>
              <a:outerShdw algn="tl" blurRad="50800" dir="2700000" dist="381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00" name="文本框 14"/>
            <p:cNvSpPr txBox="1"/>
            <p:nvPr/>
          </p:nvSpPr>
          <p:spPr>
            <a:xfrm>
              <a:off x="4438248" y="4643226"/>
              <a:ext cx="720670" cy="539568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04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组合 30"/>
          <p:cNvGrpSpPr/>
          <p:nvPr/>
        </p:nvGrpSpPr>
        <p:grpSpPr>
          <a:xfrm>
            <a:off x="4478655" y="4072890"/>
            <a:ext cx="617220" cy="548005"/>
            <a:chOff x="4438248" y="5510779"/>
            <a:chExt cx="720670" cy="642272"/>
          </a:xfrm>
        </p:grpSpPr>
        <p:sp>
          <p:nvSpPr>
            <p:cNvPr id="1048601" name="圆角矩形 10"/>
            <p:cNvSpPr/>
            <p:nvPr/>
          </p:nvSpPr>
          <p:spPr>
            <a:xfrm>
              <a:off x="4460144" y="5510779"/>
              <a:ext cx="673167" cy="642272"/>
            </a:xfrm>
            <a:prstGeom prst="roundRect">
              <a:avLst>
                <a:gd name="adj" fmla="val 11351"/>
              </a:avLst>
            </a:prstGeom>
            <a:ln w="44450">
              <a:solidFill>
                <a:schemeClr val="bg1"/>
              </a:solidFill>
            </a:ln>
            <a:effectLst>
              <a:outerShdw algn="tl" blurRad="50800" dir="2700000" dist="381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02" name="文本框 15"/>
            <p:cNvSpPr txBox="1"/>
            <p:nvPr/>
          </p:nvSpPr>
          <p:spPr>
            <a:xfrm>
              <a:off x="4438248" y="5608449"/>
              <a:ext cx="720670" cy="539568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05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sp>
        <p:nvSpPr>
          <p:cNvPr id="1048603" name="文本框 16"/>
          <p:cNvSpPr txBox="1"/>
          <p:nvPr/>
        </p:nvSpPr>
        <p:spPr>
          <a:xfrm>
            <a:off x="5336921" y="782918"/>
            <a:ext cx="2791715" cy="460375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需求</a:t>
            </a:r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概述</a:t>
            </a:r>
            <a:endParaRPr altLang="en-US" b="1" dirty="0" sz="24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04" name="文本框 17"/>
          <p:cNvSpPr txBox="1"/>
          <p:nvPr/>
        </p:nvSpPr>
        <p:spPr>
          <a:xfrm>
            <a:off x="5336921" y="1615753"/>
            <a:ext cx="2791715" cy="460375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数据库</a:t>
            </a:r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设计</a:t>
            </a:r>
            <a:endParaRPr altLang="en-US" b="1" dirty="0" sz="24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05" name="文本框 18"/>
          <p:cNvSpPr txBox="1"/>
          <p:nvPr/>
        </p:nvSpPr>
        <p:spPr>
          <a:xfrm>
            <a:off x="5336921" y="2465140"/>
            <a:ext cx="2791715" cy="460375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体系结构</a:t>
            </a:r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设计</a:t>
            </a:r>
            <a:endParaRPr altLang="en-US" b="1" dirty="0" sz="24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06" name="文本框 19"/>
          <p:cNvSpPr txBox="1"/>
          <p:nvPr/>
        </p:nvSpPr>
        <p:spPr>
          <a:xfrm>
            <a:off x="5336921" y="4141576"/>
            <a:ext cx="2791715" cy="460375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接口</a:t>
            </a:r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设计</a:t>
            </a:r>
            <a:endParaRPr altLang="en-US" b="1" dirty="0" sz="24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07" name="文本框 20"/>
          <p:cNvSpPr txBox="1"/>
          <p:nvPr/>
        </p:nvSpPr>
        <p:spPr>
          <a:xfrm>
            <a:off x="5336921" y="5035297"/>
            <a:ext cx="2791715" cy="460375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详细</a:t>
            </a:r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设计</a:t>
            </a:r>
            <a:endParaRPr altLang="en-US" b="1" dirty="0" sz="24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08" name="文本框 4"/>
          <p:cNvSpPr txBox="1"/>
          <p:nvPr/>
        </p:nvSpPr>
        <p:spPr>
          <a:xfrm>
            <a:off x="5336921" y="3303017"/>
            <a:ext cx="2791715" cy="460375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界面</a:t>
            </a:r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设计</a:t>
            </a:r>
            <a:endParaRPr altLang="en-US" b="1" dirty="0" sz="24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09" name="文本框 31"/>
          <p:cNvSpPr txBox="1"/>
          <p:nvPr/>
        </p:nvSpPr>
        <p:spPr>
          <a:xfrm>
            <a:off x="5336921" y="5858892"/>
            <a:ext cx="2791715" cy="460375"/>
          </a:xfrm>
          <a:prstGeom prst="rect"/>
          <a:noFill/>
        </p:spPr>
        <p:txBody>
          <a:bodyPr rtlCol="0" wrap="square">
            <a:spAutoFit/>
          </a:bodyPr>
          <a:p>
            <a:r>
              <a:rPr altLang="zh-CN" b="1" dirty="0" sz="2400" lang="en-US" spc="300">
                <a:solidFill>
                  <a:schemeClr val="tx1">
                    <a:lumMod val="75000"/>
                    <a:lumOff val="25000"/>
                  </a:schemeClr>
                </a:solidFill>
              </a:rPr>
              <a:t>gitlab</a:t>
            </a:r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过程</a:t>
            </a:r>
            <a:r>
              <a:rPr altLang="en-US" b="1" dirty="0" sz="24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管理</a:t>
            </a:r>
            <a:endParaRPr altLang="en-US" b="1" dirty="0" sz="24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7" name="组合 32"/>
          <p:cNvGrpSpPr/>
          <p:nvPr/>
        </p:nvGrpSpPr>
        <p:grpSpPr>
          <a:xfrm>
            <a:off x="4478655" y="4929505"/>
            <a:ext cx="617220" cy="548005"/>
            <a:chOff x="4438248" y="5510779"/>
            <a:chExt cx="720670" cy="642272"/>
          </a:xfrm>
        </p:grpSpPr>
        <p:sp>
          <p:nvSpPr>
            <p:cNvPr id="1048610" name="圆角矩形 33"/>
            <p:cNvSpPr/>
            <p:nvPr/>
          </p:nvSpPr>
          <p:spPr>
            <a:xfrm>
              <a:off x="4460144" y="5510779"/>
              <a:ext cx="673167" cy="642272"/>
            </a:xfrm>
            <a:prstGeom prst="roundRect">
              <a:avLst>
                <a:gd name="adj" fmla="val 11351"/>
              </a:avLst>
            </a:prstGeom>
            <a:ln w="44450">
              <a:solidFill>
                <a:schemeClr val="bg1"/>
              </a:solidFill>
            </a:ln>
            <a:effectLst>
              <a:outerShdw algn="tl" blurRad="50800" dir="2700000" dist="381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11" name="文本框 34"/>
            <p:cNvSpPr txBox="1"/>
            <p:nvPr/>
          </p:nvSpPr>
          <p:spPr>
            <a:xfrm>
              <a:off x="4438248" y="5608449"/>
              <a:ext cx="720670" cy="539568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06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组合 35"/>
          <p:cNvGrpSpPr/>
          <p:nvPr/>
        </p:nvGrpSpPr>
        <p:grpSpPr>
          <a:xfrm>
            <a:off x="4478655" y="5777230"/>
            <a:ext cx="617220" cy="548005"/>
            <a:chOff x="4438248" y="5510779"/>
            <a:chExt cx="720670" cy="642272"/>
          </a:xfrm>
        </p:grpSpPr>
        <p:sp>
          <p:nvSpPr>
            <p:cNvPr id="1048612" name="圆角矩形 36"/>
            <p:cNvSpPr/>
            <p:nvPr/>
          </p:nvSpPr>
          <p:spPr>
            <a:xfrm>
              <a:off x="4460144" y="5510779"/>
              <a:ext cx="673167" cy="642272"/>
            </a:xfrm>
            <a:prstGeom prst="roundRect">
              <a:avLst>
                <a:gd name="adj" fmla="val 11351"/>
              </a:avLst>
            </a:prstGeom>
            <a:ln w="44450">
              <a:solidFill>
                <a:schemeClr val="bg1"/>
              </a:solidFill>
            </a:ln>
            <a:effectLst>
              <a:outerShdw algn="tl" blurRad="50800" dir="2700000" dist="381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13" name="文本框 37"/>
            <p:cNvSpPr txBox="1"/>
            <p:nvPr/>
          </p:nvSpPr>
          <p:spPr>
            <a:xfrm>
              <a:off x="4438248" y="5608449"/>
              <a:ext cx="720670" cy="539568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07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文本框 5"/>
          <p:cNvSpPr txBox="1"/>
          <p:nvPr/>
        </p:nvSpPr>
        <p:spPr>
          <a:xfrm>
            <a:off x="1238845" y="219693"/>
            <a:ext cx="1794867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需求概述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15" name="矩形 11"/>
          <p:cNvSpPr/>
          <p:nvPr/>
        </p:nvSpPr>
        <p:spPr>
          <a:xfrm>
            <a:off x="3239366" y="311409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40" name="组合 3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41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616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617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618" name="文本框 13"/>
            <p:cNvSpPr txBox="1"/>
            <p:nvPr/>
          </p:nvSpPr>
          <p:spPr>
            <a:xfrm>
              <a:off x="-3694" y="237055"/>
              <a:ext cx="720670" cy="46166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01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组合 14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619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20" name="文本框 16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621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graphicFrame>
        <p:nvGraphicFramePr>
          <p:cNvPr id="4194304" name="表格 39"/>
          <p:cNvGraphicFramePr>
            <a:graphicFrameLocks/>
          </p:cNvGraphicFramePr>
          <p:nvPr>
            <p:custDataLst>
              <p:tags r:id="rId1"/>
            </p:custDataLst>
          </p:nvPr>
        </p:nvGraphicFramePr>
        <p:xfrm>
          <a:off x="1419860" y="767080"/>
          <a:ext cx="9376410" cy="57581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55215"/>
                <a:gridCol w="7021195"/>
              </a:tblGrid>
              <a:tr h="430530">
                <a:tc gridSpan="2">
                  <a:txBody>
                    <a:bodyPr/>
                    <a:p>
                      <a:pPr algn="ctr"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需求概述</a:t>
                      </a:r>
                      <a:endParaRPr altLang="en-US"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需求概述</a:t>
                      </a:r>
                      <a:endParaRPr altLang="en-US"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753745">
                <a:tc>
                  <a:txBody>
                    <a:bodyPr/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1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业务需求</a:t>
                      </a:r>
                      <a:endParaRPr altLang="en-US" b="1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1.机器人服务可以在手动控制和语音控制两种模式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2.中切换四种主要功能：建图、标注、导航、取物</a:t>
                      </a:r>
                      <a:endParaRPr altLang="en-US"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712470">
                <a:tc>
                  <a:txBody>
                    <a:bodyPr/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1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数据需求</a:t>
                      </a:r>
                      <a:endParaRPr altLang="en-US" b="1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1.地图的信息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2.航点的信息</a:t>
                      </a:r>
                      <a:endParaRPr altLang="en-US"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2137410">
                <a:tc>
                  <a:txBody>
                    <a:bodyPr/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1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功能需求</a:t>
                      </a:r>
                      <a:endParaRPr altLang="en-US" b="1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1.手动建图和自动建图，保存地图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2.用户可以在地图上进行标注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3.可以导航到指定航点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4.可以到指定航点取物并送回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5.服务可以通过语音控制完成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6.具有系统升级和恢复出厂设置的功能</a:t>
                      </a:r>
                      <a:endParaRPr altLang="en-US"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1724025">
                <a:tc>
                  <a:txBody>
                    <a:bodyPr/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1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异常处理</a:t>
                      </a:r>
                      <a:endParaRPr altLang="en-US" b="1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1.检测到障碍物，尝试绕过障碍物，尝试失败则发出语音提示，超时未处理则返回出发点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2.物体识别失败，发出语音提示，超时则返回出发点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  <a:p>
                      <a:pPr fontAlgn="auto" indent="0">
                        <a:lnSpc>
                          <a:spcPct val="130000"/>
                        </a:lnSpc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3.语音识别失败，发出语音提示重新对话</a:t>
                      </a:r>
                      <a:endParaRPr altLang="en-US"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文本框 5"/>
          <p:cNvSpPr txBox="1"/>
          <p:nvPr/>
        </p:nvSpPr>
        <p:spPr>
          <a:xfrm>
            <a:off x="1238885" y="219710"/>
            <a:ext cx="2172970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数据库设计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26" name="矩形 11"/>
          <p:cNvSpPr/>
          <p:nvPr/>
        </p:nvSpPr>
        <p:spPr>
          <a:xfrm>
            <a:off x="3396211" y="311409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46" name="组合 7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47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627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628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629" name="文本框 13"/>
            <p:cNvSpPr txBox="1"/>
            <p:nvPr/>
          </p:nvSpPr>
          <p:spPr>
            <a:xfrm>
              <a:off x="-3694" y="237055"/>
              <a:ext cx="720670" cy="46166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02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组合 2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630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31" name="文本框 20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632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graphicFrame>
        <p:nvGraphicFramePr>
          <p:cNvPr id="4194305" name="表格 8"/>
          <p:cNvGraphicFramePr>
            <a:graphicFrameLocks/>
          </p:cNvGraphicFramePr>
          <p:nvPr>
            <p:custDataLst>
              <p:tags r:id="rId1"/>
            </p:custDataLst>
          </p:nvPr>
        </p:nvGraphicFramePr>
        <p:xfrm>
          <a:off x="2992120" y="1216660"/>
          <a:ext cx="8072120" cy="21259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39570"/>
                <a:gridCol w="1757680"/>
                <a:gridCol w="2539365"/>
                <a:gridCol w="2135505"/>
              </a:tblGrid>
              <a:tr h="440690"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字段名</a:t>
                      </a:r>
                      <a:endParaRPr altLang="en-US"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数据类型</a:t>
                      </a:r>
                      <a:endParaRPr altLang="en-US"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约束</a:t>
                      </a:r>
                      <a:endParaRPr altLang="en-US"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说明</a:t>
                      </a:r>
                      <a:endParaRPr altLang="en-US"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66725"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map_id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INT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unsigned PRIMARY KEY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地图id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05765"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map_name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VARCHAR(20)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NOT NULL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地图名称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07035"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map_time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DATETIME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NOT NULL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创建时间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05765"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map_remark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VARCHAR(100)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DEFAULT NULL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fontAlgn="auto" indent="0">
                        <a:lnSpc>
                          <a:spcPct val="150000"/>
                        </a:lnSpc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备注</a:t>
                      </a:r>
                      <a:endParaRPr altLang="en-US"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194306" name="表格 9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2992755" y="3659505"/>
          <a:ext cx="8071485" cy="220789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31315"/>
                <a:gridCol w="1800860"/>
                <a:gridCol w="2532380"/>
                <a:gridCol w="2106930"/>
              </a:tblGrid>
              <a:tr h="422910"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字段名</a:t>
                      </a:r>
                      <a:endParaRPr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数据类型</a:t>
                      </a:r>
                      <a:endParaRPr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约束</a:t>
                      </a:r>
                      <a:endParaRPr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说明</a:t>
                      </a:r>
                      <a:endParaRPr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04495"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label_id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INT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unsigned PRIMARY KEY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航点id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14655"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label_name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VARCHAR(20)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NOT NULL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航点名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84505"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label_map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INT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FOREIGN KEY (`map_id`)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所属地图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81330"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label_remark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VARCHAR(100)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DEFAULT NULL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5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备注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48633" name="文本框 10"/>
          <p:cNvSpPr txBox="1"/>
          <p:nvPr/>
        </p:nvSpPr>
        <p:spPr>
          <a:xfrm>
            <a:off x="994410" y="1169035"/>
            <a:ext cx="1389380" cy="39878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sz="2000" lang="zh-CN"/>
              <a:t>地图表：</a:t>
            </a:r>
            <a:endParaRPr altLang="en-US" sz="2000" lang="zh-CN"/>
          </a:p>
        </p:txBody>
      </p:sp>
      <p:sp>
        <p:nvSpPr>
          <p:cNvPr id="1048634" name="文本框 14"/>
          <p:cNvSpPr txBox="1"/>
          <p:nvPr/>
        </p:nvSpPr>
        <p:spPr>
          <a:xfrm>
            <a:off x="994410" y="3568700"/>
            <a:ext cx="1389380" cy="39878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sz="2000" lang="zh-CN"/>
              <a:t>航点</a:t>
            </a:r>
            <a:r>
              <a:rPr altLang="en-US" sz="2000" lang="zh-CN"/>
              <a:t>表：</a:t>
            </a:r>
            <a:endParaRPr altLang="en-US" sz="2000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文本框 5"/>
          <p:cNvSpPr txBox="1"/>
          <p:nvPr/>
        </p:nvSpPr>
        <p:spPr>
          <a:xfrm>
            <a:off x="1238885" y="219710"/>
            <a:ext cx="2550795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体系结构设计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39" name="矩形 11"/>
          <p:cNvSpPr/>
          <p:nvPr/>
        </p:nvSpPr>
        <p:spPr>
          <a:xfrm>
            <a:off x="3898496" y="298074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52" name="组合 2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53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640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641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642" name="文本框 13"/>
            <p:cNvSpPr txBox="1"/>
            <p:nvPr/>
          </p:nvSpPr>
          <p:spPr>
            <a:xfrm>
              <a:off x="-3694" y="237055"/>
              <a:ext cx="720670" cy="46166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03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组合 14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643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44" name="文本框 16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645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pic>
        <p:nvPicPr>
          <p:cNvPr id="2097154" name="图片 9" descr="层次图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366395" y="1027430"/>
            <a:ext cx="8270240" cy="5342255"/>
          </a:xfrm>
          <a:prstGeom prst="rect"/>
          <a:noFill/>
          <a:ln w="9525">
            <a:noFill/>
          </a:ln>
        </p:spPr>
      </p:pic>
      <p:sp>
        <p:nvSpPr>
          <p:cNvPr id="1048646" name="文本框 99"/>
          <p:cNvSpPr txBox="1"/>
          <p:nvPr/>
        </p:nvSpPr>
        <p:spPr>
          <a:xfrm>
            <a:off x="8690610" y="1115060"/>
            <a:ext cx="3331210" cy="829945"/>
          </a:xfrm>
          <a:prstGeom prst="rect"/>
          <a:noFill/>
          <a:ln w="9525">
            <a:noFill/>
          </a:ln>
        </p:spPr>
        <p:txBody>
          <a:bodyPr wrap="square">
            <a:spAutoFit/>
          </a:bodyPr>
          <a:p>
            <a:pPr fontAlgn="auto" indent="0">
              <a:lnSpc>
                <a:spcPct val="150000"/>
              </a:lnSpc>
            </a:pPr>
            <a:r>
              <a:rPr b="0" sz="1600" lang="zh-CN">
                <a:latin typeface="微软雅黑" panose="020B0503020204020204" charset="-122"/>
                <a:ea typeface="微软雅黑" panose="020B0503020204020204" charset="-122"/>
              </a:rPr>
              <a:t>用户层是用户与机器人进行交互的界面，主要有配置和服务两大模式。</a:t>
            </a:r>
            <a:endParaRPr altLang="en-US" sz="1600" lang="zh-CN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48647" name="文本框 3"/>
          <p:cNvSpPr txBox="1"/>
          <p:nvPr/>
        </p:nvSpPr>
        <p:spPr>
          <a:xfrm>
            <a:off x="8690610" y="2281555"/>
            <a:ext cx="3242945" cy="1198880"/>
          </a:xfrm>
          <a:prstGeom prst="rect"/>
          <a:noFill/>
          <a:ln w="9525">
            <a:noFill/>
          </a:ln>
        </p:spPr>
        <p:txBody>
          <a:bodyPr wrap="square">
            <a:spAutoFit/>
          </a:bodyPr>
          <a:p>
            <a:pPr algn="l">
              <a:lnSpc>
                <a:spcPct val="150000"/>
              </a:lnSpc>
              <a:buClrTx/>
              <a:buSzTx/>
              <a:buFontTx/>
            </a:pPr>
            <a:r>
              <a:rPr b="0" sz="1600" lang="zh-CN">
                <a:latin typeface="微软雅黑" panose="020B0503020204020204" charset="-122"/>
                <a:ea typeface="微软雅黑" panose="020B0503020204020204" charset="-122"/>
              </a:rPr>
              <a:t>控制层是整个机器人系统中最核心的部分，上与用户层进行交互，下与数据库、各种功能模块协调配合。</a:t>
            </a:r>
            <a:endParaRPr sz="1600" lang="zh-CN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48648" name="文本框 7"/>
          <p:cNvSpPr txBox="1"/>
          <p:nvPr/>
        </p:nvSpPr>
        <p:spPr>
          <a:xfrm>
            <a:off x="8714740" y="3910965"/>
            <a:ext cx="3066415" cy="1198880"/>
          </a:xfrm>
          <a:prstGeom prst="rect"/>
          <a:noFill/>
          <a:ln w="9525">
            <a:noFill/>
          </a:ln>
        </p:spPr>
        <p:txBody>
          <a:bodyPr wrap="square">
            <a:spAutoFit/>
          </a:bodyPr>
          <a:p>
            <a:pPr fontAlgn="auto" indent="0">
              <a:lnSpc>
                <a:spcPct val="150000"/>
              </a:lnSpc>
            </a:pPr>
            <a:r>
              <a:rPr b="0" sz="1600" lang="zh-CN">
                <a:latin typeface="微软雅黑" panose="020B0503020204020204" charset="-122"/>
                <a:ea typeface="微软雅黑" panose="020B0503020204020204" charset="-122"/>
              </a:rPr>
              <a:t>完成各种功能的模块集合。数据模块体现为DBMS，其他功能模块体现为ROS包。</a:t>
            </a:r>
            <a:endParaRPr sz="1600" lang="zh-CN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48649" name="文本框 8"/>
          <p:cNvSpPr txBox="1"/>
          <p:nvPr/>
        </p:nvSpPr>
        <p:spPr>
          <a:xfrm>
            <a:off x="8714740" y="5337810"/>
            <a:ext cx="3155950" cy="829945"/>
          </a:xfrm>
          <a:prstGeom prst="rect"/>
          <a:noFill/>
          <a:ln w="9525">
            <a:noFill/>
          </a:ln>
        </p:spPr>
        <p:txBody>
          <a:bodyPr wrap="square">
            <a:spAutoFit/>
          </a:bodyPr>
          <a:p>
            <a:pPr fontAlgn="auto" indent="0">
              <a:lnSpc>
                <a:spcPct val="150000"/>
              </a:lnSpc>
            </a:pPr>
            <a:r>
              <a:rPr b="0" sz="1600" lang="zh-CN">
                <a:latin typeface="微软雅黑" panose="020B0503020204020204" charset="-122"/>
                <a:ea typeface="微软雅黑" panose="020B0503020204020204" charset="-122"/>
              </a:rPr>
              <a:t>机器人上的各种硬件设备。存储介质；输入设备；输出设备。</a:t>
            </a:r>
            <a:endParaRPr sz="1600" lang="zh-CN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文本框 5"/>
          <p:cNvSpPr txBox="1"/>
          <p:nvPr/>
        </p:nvSpPr>
        <p:spPr>
          <a:xfrm>
            <a:off x="1238845" y="219693"/>
            <a:ext cx="1794867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界面设计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54" name="矩形 11"/>
          <p:cNvSpPr/>
          <p:nvPr/>
        </p:nvSpPr>
        <p:spPr>
          <a:xfrm>
            <a:off x="3239366" y="311409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58" name="组合 3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59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655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656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657" name="文本框 13"/>
            <p:cNvSpPr txBox="1"/>
            <p:nvPr/>
          </p:nvSpPr>
          <p:spPr>
            <a:xfrm>
              <a:off x="-3694" y="237055"/>
              <a:ext cx="720670" cy="46166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04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60" name="组合 14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658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59" name="文本框 16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660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pic>
        <p:nvPicPr>
          <p:cNvPr id="2097155" name="图片 -2147482598" descr="UI_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271270" y="1379538"/>
            <a:ext cx="9465310" cy="4993005"/>
          </a:xfrm>
          <a:prstGeom prst="rect"/>
          <a:noFill/>
          <a:ln w="9525">
            <a:noFill/>
          </a:ln>
        </p:spPr>
      </p:pic>
      <p:sp>
        <p:nvSpPr>
          <p:cNvPr id="1048661" name="文本框 10"/>
          <p:cNvSpPr txBox="1"/>
          <p:nvPr/>
        </p:nvSpPr>
        <p:spPr>
          <a:xfrm>
            <a:off x="5273993" y="716280"/>
            <a:ext cx="1644650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主界面</a:t>
            </a:r>
            <a:endParaRPr altLang="en-US" sz="2400" lang="zh-CN"/>
          </a:p>
        </p:txBody>
      </p:sp>
      <p:pic>
        <p:nvPicPr>
          <p:cNvPr id="2097156" name="图片 -2147482604" descr="UI_2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381443" y="1376363"/>
            <a:ext cx="9244965" cy="4999355"/>
          </a:xfrm>
          <a:prstGeom prst="rect"/>
          <a:noFill/>
          <a:ln w="9525">
            <a:noFill/>
          </a:ln>
        </p:spPr>
      </p:pic>
      <p:sp>
        <p:nvSpPr>
          <p:cNvPr id="1048662" name="文本框 18"/>
          <p:cNvSpPr txBox="1"/>
          <p:nvPr/>
        </p:nvSpPr>
        <p:spPr>
          <a:xfrm>
            <a:off x="5273993" y="716280"/>
            <a:ext cx="1644650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配置界面</a:t>
            </a:r>
            <a:endParaRPr altLang="en-US" sz="2400" lang="zh-CN"/>
          </a:p>
        </p:txBody>
      </p:sp>
      <p:sp>
        <p:nvSpPr>
          <p:cNvPr id="1048663" name="文本框 22"/>
          <p:cNvSpPr txBox="1"/>
          <p:nvPr/>
        </p:nvSpPr>
        <p:spPr>
          <a:xfrm>
            <a:off x="4949190" y="716280"/>
            <a:ext cx="229425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新建地图界面</a:t>
            </a:r>
            <a:endParaRPr altLang="en-US" sz="2400" lang="zh-CN"/>
          </a:p>
        </p:txBody>
      </p:sp>
      <p:pic>
        <p:nvPicPr>
          <p:cNvPr id="2097157" name="图片 -2147482603" descr="UI_3"/>
          <p:cNvPicPr>
            <a:picLocks noChangeAspect="1"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583690" y="1464945"/>
            <a:ext cx="8840470" cy="4822190"/>
          </a:xfrm>
          <a:prstGeom prst="rect"/>
          <a:noFill/>
          <a:ln w="9525">
            <a:noFill/>
          </a:ln>
        </p:spPr>
      </p:pic>
      <p:pic>
        <p:nvPicPr>
          <p:cNvPr id="2097158" name="图片 -2147482602" descr="UI_4"/>
          <p:cNvPicPr>
            <a:picLocks noChangeAspect="1"/>
          </p:cNvPicPr>
          <p:nvPr/>
        </p:nvPicPr>
        <p:blipFill>
          <a:blip xmlns:r="http://schemas.openxmlformats.org/officeDocument/2006/relationships" r:embed="rId4"/>
          <a:stretch>
            <a:fillRect/>
          </a:stretch>
        </p:blipFill>
        <p:spPr>
          <a:xfrm>
            <a:off x="1605598" y="1464945"/>
            <a:ext cx="8796655" cy="4822190"/>
          </a:xfrm>
          <a:prstGeom prst="rect"/>
          <a:noFill/>
          <a:ln w="9525">
            <a:noFill/>
          </a:ln>
        </p:spPr>
      </p:pic>
      <p:sp>
        <p:nvSpPr>
          <p:cNvPr id="1048664" name="文本框 25"/>
          <p:cNvSpPr txBox="1"/>
          <p:nvPr/>
        </p:nvSpPr>
        <p:spPr>
          <a:xfrm>
            <a:off x="4949190" y="751205"/>
            <a:ext cx="229425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航点标注界面</a:t>
            </a:r>
            <a:endParaRPr altLang="en-US" sz="2400" lang="zh-CN"/>
          </a:p>
        </p:txBody>
      </p:sp>
      <p:pic>
        <p:nvPicPr>
          <p:cNvPr id="2097159" name="图片 -2147482601" descr="UI_5"/>
          <p:cNvPicPr>
            <a:picLocks noChangeAspect="1"/>
          </p:cNvPicPr>
          <p:nvPr/>
        </p:nvPicPr>
        <p:blipFill>
          <a:blip xmlns:r="http://schemas.openxmlformats.org/officeDocument/2006/relationships" r:embed="rId5"/>
          <a:stretch>
            <a:fillRect/>
          </a:stretch>
        </p:blipFill>
        <p:spPr>
          <a:xfrm>
            <a:off x="1441450" y="1382395"/>
            <a:ext cx="9124950" cy="4987290"/>
          </a:xfrm>
          <a:prstGeom prst="rect"/>
          <a:noFill/>
          <a:ln w="9525">
            <a:noFill/>
          </a:ln>
        </p:spPr>
      </p:pic>
      <p:sp>
        <p:nvSpPr>
          <p:cNvPr id="1048665" name="文本框 28"/>
          <p:cNvSpPr txBox="1"/>
          <p:nvPr/>
        </p:nvSpPr>
        <p:spPr>
          <a:xfrm>
            <a:off x="4949190" y="716280"/>
            <a:ext cx="229425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服务界面</a:t>
            </a:r>
            <a:endParaRPr altLang="en-US" sz="2400" lang="zh-CN"/>
          </a:p>
        </p:txBody>
      </p:sp>
      <p:pic>
        <p:nvPicPr>
          <p:cNvPr id="2097160" name="图片 -2147482600" descr="UI_6"/>
          <p:cNvPicPr>
            <a:picLocks noChangeAspect="1"/>
          </p:cNvPicPr>
          <p:nvPr/>
        </p:nvPicPr>
        <p:blipFill>
          <a:blip xmlns:r="http://schemas.openxmlformats.org/officeDocument/2006/relationships" r:embed="rId6"/>
          <a:stretch>
            <a:fillRect/>
          </a:stretch>
        </p:blipFill>
        <p:spPr>
          <a:xfrm>
            <a:off x="1633220" y="1480185"/>
            <a:ext cx="8741410" cy="4791710"/>
          </a:xfrm>
          <a:prstGeom prst="rect"/>
          <a:noFill/>
          <a:ln w="9525">
            <a:noFill/>
          </a:ln>
        </p:spPr>
      </p:pic>
      <p:sp>
        <p:nvSpPr>
          <p:cNvPr id="1048666" name="文本框 36"/>
          <p:cNvSpPr txBox="1"/>
          <p:nvPr/>
        </p:nvSpPr>
        <p:spPr>
          <a:xfrm>
            <a:off x="4949190" y="751205"/>
            <a:ext cx="229425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执行服务界面</a:t>
            </a:r>
            <a:endParaRPr altLang="en-US" sz="2400" lang="zh-CN"/>
          </a:p>
        </p:txBody>
      </p:sp>
      <p:pic>
        <p:nvPicPr>
          <p:cNvPr id="2097161" name="图片 -2147482599" descr="UI_7"/>
          <p:cNvPicPr>
            <a:picLocks noChangeAspect="1"/>
          </p:cNvPicPr>
          <p:nvPr/>
        </p:nvPicPr>
        <p:blipFill>
          <a:blip xmlns:r="http://schemas.openxmlformats.org/officeDocument/2006/relationships" r:embed="rId7"/>
          <a:stretch>
            <a:fillRect/>
          </a:stretch>
        </p:blipFill>
        <p:spPr>
          <a:xfrm>
            <a:off x="1618615" y="1476375"/>
            <a:ext cx="8770620" cy="4799330"/>
          </a:xfrm>
          <a:prstGeom prst="rect"/>
          <a:noFill/>
          <a:ln w="9525">
            <a:noFill/>
          </a:ln>
        </p:spPr>
      </p:pic>
      <p:sp>
        <p:nvSpPr>
          <p:cNvPr id="1048667" name="文本框 37"/>
          <p:cNvSpPr txBox="1"/>
          <p:nvPr/>
        </p:nvSpPr>
        <p:spPr>
          <a:xfrm>
            <a:off x="4949190" y="681355"/>
            <a:ext cx="2294255" cy="460375"/>
          </a:xfrm>
          <a:prstGeom prst="rect"/>
          <a:noFill/>
        </p:spPr>
        <p:txBody>
          <a:bodyPr anchor="ctr" anchorCtr="0" rtlCol="0" wrap="square">
            <a:spAutoFit/>
          </a:bodyPr>
          <a:p>
            <a:r>
              <a:rPr altLang="en-US" sz="2400" lang="zh-CN"/>
              <a:t>语音界面</a:t>
            </a:r>
            <a:endParaRPr altLang="en-US" sz="2400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7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1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9">
                      <p:stCondLst>
                        <p:cond delay="indefinite"/>
                      </p:stCondLst>
                      <p:childTnLst>
                        <p:par>
                          <p:cTn fill="hold" id="2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2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2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9">
                      <p:stCondLst>
                        <p:cond delay="indefinite"/>
                      </p:stCondLst>
                      <p:childTnLst>
                        <p:par>
                          <p:cTn fill="hold" id="3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3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3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9">
                      <p:stCondLst>
                        <p:cond delay="indefinite"/>
                      </p:stCondLst>
                      <p:childTnLst>
                        <p:par>
                          <p:cTn fill="hold" id="4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4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4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4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9">
                      <p:stCondLst>
                        <p:cond delay="indefinite"/>
                      </p:stCondLst>
                      <p:childTnLst>
                        <p:par>
                          <p:cTn fill="hold" id="5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5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5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5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59">
                      <p:stCondLst>
                        <p:cond delay="indefinite"/>
                      </p:stCondLst>
                      <p:childTnLst>
                        <p:par>
                          <p:cTn fill="hold" id="6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61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63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grpId="1" id="65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67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61" grpId="0"/>
      <p:bldP spid="1048662" grpId="0"/>
      <p:bldP spid="1048661" grpId="1"/>
      <p:bldP spid="1048663" grpId="0"/>
      <p:bldP spid="1048662" grpId="1"/>
      <p:bldP spid="1048664" grpId="0"/>
      <p:bldP spid="1048663" grpId="1"/>
      <p:bldP spid="1048665" grpId="0"/>
      <p:bldP spid="1048664" grpId="1"/>
      <p:bldP spid="1048666" grpId="0"/>
      <p:bldP spid="1048665" grpId="1"/>
      <p:bldP spid="1048667" grpId="0"/>
      <p:bldP spid="104866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文本框 5"/>
          <p:cNvSpPr txBox="1"/>
          <p:nvPr/>
        </p:nvSpPr>
        <p:spPr>
          <a:xfrm>
            <a:off x="1238845" y="219693"/>
            <a:ext cx="1794867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接口设计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72" name="矩形 11"/>
          <p:cNvSpPr/>
          <p:nvPr/>
        </p:nvSpPr>
        <p:spPr>
          <a:xfrm>
            <a:off x="3239366" y="311409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64" name="组合 3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65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673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674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675" name="文本框 13"/>
            <p:cNvSpPr txBox="1"/>
            <p:nvPr/>
          </p:nvSpPr>
          <p:spPr>
            <a:xfrm>
              <a:off x="-3694" y="237055"/>
              <a:ext cx="720670" cy="46166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05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66" name="组合 14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676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77" name="文本框 16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678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graphicFrame>
        <p:nvGraphicFramePr>
          <p:cNvPr id="4194307" name="表格 2"/>
          <p:cNvGraphicFramePr>
            <a:graphicFrameLocks/>
          </p:cNvGraphicFramePr>
          <p:nvPr>
            <p:custDataLst>
              <p:tags r:id="rId1"/>
            </p:custDataLst>
          </p:nvPr>
        </p:nvGraphicFramePr>
        <p:xfrm>
          <a:off x="3388360" y="1292860"/>
          <a:ext cx="7463155" cy="18097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2020"/>
                <a:gridCol w="5271135"/>
              </a:tblGrid>
              <a:tr h="36195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URL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/main/resetAll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请求方式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参数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返回值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6195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对应操作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清空数据库中所有表项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194308" name="表格 10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3388360" y="3815080"/>
          <a:ext cx="7463790" cy="18351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6310"/>
                <a:gridCol w="5237480"/>
              </a:tblGrid>
              <a:tr h="36703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URL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/main/update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6703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请求方式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6703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参数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6703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返回值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67030"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对应操作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进行机器人系统更新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48679" name="文本框 99"/>
          <p:cNvSpPr txBox="1"/>
          <p:nvPr/>
        </p:nvSpPr>
        <p:spPr>
          <a:xfrm>
            <a:off x="675640" y="1292860"/>
            <a:ext cx="3198495" cy="398780"/>
          </a:xfrm>
          <a:prstGeom prst="rect"/>
          <a:noFill/>
          <a:ln w="9525">
            <a:noFill/>
          </a:ln>
        </p:spPr>
        <p:txBody>
          <a:bodyPr wrap="square">
            <a:spAutoFit/>
          </a:bodyPr>
          <a:p>
            <a:pPr algn="l">
              <a:buClrTx/>
              <a:buSzTx/>
              <a:buFontTx/>
            </a:pPr>
            <a:r>
              <a:rPr altLang="en-US" b="0" sz="2000" lang="zh-CN"/>
              <a:t>恢复出厂设置接口：</a:t>
            </a:r>
            <a:endParaRPr altLang="en-US" sz="2000" lang="zh-CN"/>
          </a:p>
        </p:txBody>
      </p:sp>
      <p:sp>
        <p:nvSpPr>
          <p:cNvPr id="1048680" name="文本框 28"/>
          <p:cNvSpPr txBox="1"/>
          <p:nvPr/>
        </p:nvSpPr>
        <p:spPr>
          <a:xfrm>
            <a:off x="716915" y="3815080"/>
            <a:ext cx="2794635" cy="398780"/>
          </a:xfrm>
          <a:prstGeom prst="rect"/>
          <a:noFill/>
          <a:ln w="9525">
            <a:noFill/>
          </a:ln>
        </p:spPr>
        <p:txBody>
          <a:bodyPr wrap="square">
            <a:spAutoFit/>
          </a:bodyPr>
          <a:p>
            <a:pPr algn="l" lvl="0">
              <a:buClrTx/>
              <a:buSzTx/>
              <a:buFontTx/>
            </a:pPr>
            <a:r>
              <a:rPr altLang="en-US" sz="2000" lang="zh-CN">
                <a:sym typeface="+mn-ea"/>
              </a:rPr>
              <a:t>系统升级接口</a:t>
            </a:r>
            <a:r>
              <a:rPr altLang="en-US" sz="2000" lang="zh-CN">
                <a:sym typeface="+mn-ea"/>
              </a:rPr>
              <a:t>：</a:t>
            </a:r>
            <a:endParaRPr altLang="en-US" sz="2000" lang="zh-CN">
              <a:sym typeface="+mn-ea"/>
            </a:endParaRPr>
          </a:p>
        </p:txBody>
      </p:sp>
      <p:sp>
        <p:nvSpPr>
          <p:cNvPr id="1048681" name="矩形 29"/>
          <p:cNvSpPr/>
          <p:nvPr/>
        </p:nvSpPr>
        <p:spPr>
          <a:xfrm>
            <a:off x="3405536" y="219693"/>
            <a:ext cx="1605280" cy="521970"/>
          </a:xfrm>
          <a:prstGeom prst="rect"/>
        </p:spPr>
        <p:txBody>
          <a:bodyPr wrap="none">
            <a:spAutoFit/>
          </a:bodyPr>
          <a:p>
            <a:r>
              <a:rPr altLang="en-US" dirty="0" sz="2800" 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前端</a:t>
            </a:r>
            <a:r>
              <a:rPr altLang="en-US" dirty="0" sz="2800" 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接口</a:t>
            </a:r>
            <a:endParaRPr altLang="en-US" dirty="0" sz="2800" lang="zh-CN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文本框 5"/>
          <p:cNvSpPr txBox="1"/>
          <p:nvPr/>
        </p:nvSpPr>
        <p:spPr>
          <a:xfrm>
            <a:off x="1238845" y="219693"/>
            <a:ext cx="1794867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接口设计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86" name="矩形 11"/>
          <p:cNvSpPr/>
          <p:nvPr/>
        </p:nvSpPr>
        <p:spPr>
          <a:xfrm>
            <a:off x="3239366" y="311409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70" name="组合 3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71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687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688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689" name="文本框 13"/>
            <p:cNvSpPr txBox="1"/>
            <p:nvPr/>
          </p:nvSpPr>
          <p:spPr>
            <a:xfrm>
              <a:off x="-3694" y="237055"/>
              <a:ext cx="720670" cy="46166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05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组合 14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690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691" name="文本框 16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692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graphicFrame>
        <p:nvGraphicFramePr>
          <p:cNvPr id="4194309" name="表格 7"/>
          <p:cNvGraphicFramePr>
            <a:graphicFrameLocks/>
          </p:cNvGraphicFramePr>
          <p:nvPr>
            <p:custDataLst>
              <p:tags r:id="rId1"/>
            </p:custDataLst>
          </p:nvPr>
        </p:nvGraphicFramePr>
        <p:xfrm>
          <a:off x="421005" y="1033145"/>
          <a:ext cx="11495405" cy="51600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8910"/>
                <a:gridCol w="1884045"/>
                <a:gridCol w="1365250"/>
                <a:gridCol w="1741805"/>
                <a:gridCol w="5065395"/>
              </a:tblGrid>
              <a:tr h="397510"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功能</a:t>
                      </a:r>
                      <a:endParaRPr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URL</a:t>
                      </a:r>
                      <a:endParaRPr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请求方式</a:t>
                      </a:r>
                      <a:endParaRPr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参数</a:t>
                      </a:r>
                      <a:endParaRPr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返回值</a:t>
                      </a:r>
                      <a:endParaRPr b="1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687705"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显示所有地图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/map/showAll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失败时code为400，msg为失败信息；data为一个列表，元素为(map_id, map_name, map_time, map_remark)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54965"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新建地图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/map/create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943610"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保存地图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/map/save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地图名称map_name，备注信息map_remark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396240"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删除地图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/map/delete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地图id：map_id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673735"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显示指定地图的所有航点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/mark/show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地图id：map_id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失败时code为400，msg为失败信息；data为一列表，元素为(label_id, label_name, label_remark)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412750"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开始航点标注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/mark/create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地图id: map_id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1293495"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保存标注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/mark/save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航点名称label_name，备注信息label_remark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2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6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6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48693" name="矩形 12"/>
          <p:cNvSpPr/>
          <p:nvPr/>
        </p:nvSpPr>
        <p:spPr>
          <a:xfrm>
            <a:off x="3405536" y="219693"/>
            <a:ext cx="2316480" cy="521970"/>
          </a:xfrm>
          <a:prstGeom prst="rect"/>
        </p:spPr>
        <p:txBody>
          <a:bodyPr wrap="none">
            <a:spAutoFit/>
          </a:bodyPr>
          <a:p>
            <a:r>
              <a:rPr altLang="en-US" dirty="0" sz="2800" 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配置模式</a:t>
            </a:r>
            <a:r>
              <a:rPr altLang="en-US" dirty="0" sz="2800" 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接口</a:t>
            </a:r>
            <a:endParaRPr altLang="en-US" dirty="0" sz="2800" lang="zh-CN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7" name="文本框 5"/>
          <p:cNvSpPr txBox="1"/>
          <p:nvPr/>
        </p:nvSpPr>
        <p:spPr>
          <a:xfrm>
            <a:off x="1238845" y="219693"/>
            <a:ext cx="1794867" cy="521970"/>
          </a:xfrm>
          <a:prstGeom prst="rect"/>
          <a:noFill/>
        </p:spPr>
        <p:txBody>
          <a:bodyPr rtlCol="0" wrap="square">
            <a:spAutoFit/>
          </a:bodyPr>
          <a:p>
            <a:r>
              <a:rPr altLang="en-US" b="1" dirty="0" sz="2800" lang="zh-CN" spc="300">
                <a:solidFill>
                  <a:schemeClr val="tx1">
                    <a:lumMod val="75000"/>
                    <a:lumOff val="25000"/>
                  </a:schemeClr>
                </a:solidFill>
              </a:rPr>
              <a:t>接口设计</a:t>
            </a:r>
            <a:endParaRPr altLang="en-US" b="1" dirty="0" sz="2800" lang="zh-CN" spc="3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48698" name="矩形 11"/>
          <p:cNvSpPr/>
          <p:nvPr/>
        </p:nvSpPr>
        <p:spPr>
          <a:xfrm>
            <a:off x="3239366" y="311409"/>
            <a:ext cx="45719" cy="339788"/>
          </a:xfrm>
          <a:prstGeom prst="rect"/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noAutofit/>
          </a:bodyPr>
          <a:p>
            <a:pPr algn="ctr"/>
            <a:endParaRPr altLang="en-US" sz="1600" lang="zh-CN">
              <a:solidFill>
                <a:sysClr lastClr="000000" val="windowText"/>
              </a:solidFill>
            </a:endParaRPr>
          </a:p>
        </p:txBody>
      </p:sp>
      <p:grpSp>
        <p:nvGrpSpPr>
          <p:cNvPr id="76" name="组合 3"/>
          <p:cNvGrpSpPr/>
          <p:nvPr/>
        </p:nvGrpSpPr>
        <p:grpSpPr>
          <a:xfrm>
            <a:off x="-3694" y="237055"/>
            <a:ext cx="1203844" cy="488496"/>
            <a:chOff x="-3694" y="237055"/>
            <a:chExt cx="1203844" cy="488496"/>
          </a:xfrm>
        </p:grpSpPr>
        <p:grpSp>
          <p:nvGrpSpPr>
            <p:cNvPr id="77" name="组合 6"/>
            <p:cNvGrpSpPr/>
            <p:nvPr/>
          </p:nvGrpSpPr>
          <p:grpSpPr>
            <a:xfrm>
              <a:off x="0" y="237055"/>
              <a:ext cx="1200150" cy="488496"/>
              <a:chOff x="0" y="254454"/>
              <a:chExt cx="1795510" cy="732518"/>
            </a:xfrm>
          </p:grpSpPr>
          <p:sp>
            <p:nvSpPr>
              <p:cNvPr id="1048699" name="矩形 1"/>
              <p:cNvSpPr/>
              <p:nvPr/>
            </p:nvSpPr>
            <p:spPr>
              <a:xfrm>
                <a:off x="0" y="254454"/>
                <a:ext cx="1487837" cy="732518"/>
              </a:xfrm>
              <a:custGeom>
                <a:avLst/>
                <a:gdLst>
                  <a:gd name="connsiteX0" fmla="*/ 0 w 1487837"/>
                  <a:gd name="connsiteY0" fmla="*/ 0 h 914400"/>
                  <a:gd name="connsiteX1" fmla="*/ 1487837 w 1487837"/>
                  <a:gd name="connsiteY1" fmla="*/ 0 h 914400"/>
                  <a:gd name="connsiteX2" fmla="*/ 1487837 w 1487837"/>
                  <a:gd name="connsiteY2" fmla="*/ 914400 h 914400"/>
                  <a:gd name="connsiteX3" fmla="*/ 0 w 1487837"/>
                  <a:gd name="connsiteY3" fmla="*/ 914400 h 914400"/>
                  <a:gd name="connsiteX4" fmla="*/ 0 w 1487837"/>
                  <a:gd name="connsiteY4" fmla="*/ 0 h 914400"/>
                  <a:gd name="connsiteX0-1" fmla="*/ 0 w 1487837"/>
                  <a:gd name="connsiteY0-2" fmla="*/ 29029 h 943429"/>
                  <a:gd name="connsiteX1-3" fmla="*/ 820180 w 1487837"/>
                  <a:gd name="connsiteY1-4" fmla="*/ 0 h 943429"/>
                  <a:gd name="connsiteX2-5" fmla="*/ 1487837 w 1487837"/>
                  <a:gd name="connsiteY2-6" fmla="*/ 943429 h 943429"/>
                  <a:gd name="connsiteX3-7" fmla="*/ 0 w 1487837"/>
                  <a:gd name="connsiteY3-8" fmla="*/ 943429 h 943429"/>
                  <a:gd name="connsiteX4-9" fmla="*/ 0 w 1487837"/>
                  <a:gd name="connsiteY4-10" fmla="*/ 29029 h 943429"/>
                  <a:gd name="connsiteX0-11" fmla="*/ 0 w 1487837"/>
                  <a:gd name="connsiteY0-12" fmla="*/ 0 h 914400"/>
                  <a:gd name="connsiteX1-13" fmla="*/ 820180 w 1487837"/>
                  <a:gd name="connsiteY1-14" fmla="*/ 10659 h 914400"/>
                  <a:gd name="connsiteX2-15" fmla="*/ 1487837 w 1487837"/>
                  <a:gd name="connsiteY2-16" fmla="*/ 914400 h 914400"/>
                  <a:gd name="connsiteX3-17" fmla="*/ 0 w 1487837"/>
                  <a:gd name="connsiteY3-18" fmla="*/ 914400 h 914400"/>
                  <a:gd name="connsiteX4-19" fmla="*/ 0 w 1487837"/>
                  <a:gd name="connsiteY4-20" fmla="*/ 0 h 914400"/>
                  <a:gd name="connsiteX0-21" fmla="*/ 0 w 1487837"/>
                  <a:gd name="connsiteY0-22" fmla="*/ 0 h 914400"/>
                  <a:gd name="connsiteX1-23" fmla="*/ 820180 w 1487837"/>
                  <a:gd name="connsiteY1-24" fmla="*/ 2721 h 914400"/>
                  <a:gd name="connsiteX2-25" fmla="*/ 1487837 w 1487837"/>
                  <a:gd name="connsiteY2-26" fmla="*/ 914400 h 914400"/>
                  <a:gd name="connsiteX3-27" fmla="*/ 0 w 1487837"/>
                  <a:gd name="connsiteY3-28" fmla="*/ 914400 h 914400"/>
                  <a:gd name="connsiteX4-29" fmla="*/ 0 w 1487837"/>
                  <a:gd name="connsiteY4-30" fmla="*/ 0 h 914400"/>
                  <a:gd name="connsiteX0-31" fmla="*/ 0 w 1487837"/>
                  <a:gd name="connsiteY0-32" fmla="*/ 1248 h 915648"/>
                  <a:gd name="connsiteX1-33" fmla="*/ 867805 w 1487837"/>
                  <a:gd name="connsiteY1-34" fmla="*/ 0 h 915648"/>
                  <a:gd name="connsiteX2-35" fmla="*/ 1487837 w 1487837"/>
                  <a:gd name="connsiteY2-36" fmla="*/ 915648 h 915648"/>
                  <a:gd name="connsiteX3-37" fmla="*/ 0 w 1487837"/>
                  <a:gd name="connsiteY3-38" fmla="*/ 915648 h 915648"/>
                  <a:gd name="connsiteX4-39" fmla="*/ 0 w 1487837"/>
                  <a:gd name="connsiteY4-40" fmla="*/ 1248 h 91564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7837" h="915648">
                    <a:moveTo>
                      <a:pt x="0" y="1248"/>
                    </a:moveTo>
                    <a:lnTo>
                      <a:pt x="867805" y="0"/>
                    </a:lnTo>
                    <a:lnTo>
                      <a:pt x="1487837" y="915648"/>
                    </a:lnTo>
                    <a:lnTo>
                      <a:pt x="0" y="915648"/>
                    </a:lnTo>
                    <a:lnTo>
                      <a:pt x="0" y="1248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  <p:sp>
            <p:nvSpPr>
              <p:cNvPr id="1048700" name="任意多边形 4"/>
              <p:cNvSpPr/>
              <p:nvPr/>
            </p:nvSpPr>
            <p:spPr>
              <a:xfrm>
                <a:off x="1010747" y="254454"/>
                <a:ext cx="784763" cy="732518"/>
              </a:xfrm>
              <a:custGeom>
                <a:avLst/>
                <a:gdLst>
                  <a:gd name="connsiteX0" fmla="*/ 164731 w 784763"/>
                  <a:gd name="connsiteY0" fmla="*/ 0 h 732518"/>
                  <a:gd name="connsiteX1" fmla="*/ 784763 w 784763"/>
                  <a:gd name="connsiteY1" fmla="*/ 732518 h 732518"/>
                  <a:gd name="connsiteX2" fmla="*/ 619871 w 784763"/>
                  <a:gd name="connsiteY2" fmla="*/ 732518 h 732518"/>
                  <a:gd name="connsiteX3" fmla="*/ 0 w 784763"/>
                  <a:gd name="connsiteY3" fmla="*/ 190 h 732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84763" h="732518">
                    <a:moveTo>
                      <a:pt x="164731" y="0"/>
                    </a:moveTo>
                    <a:lnTo>
                      <a:pt x="784763" y="732518"/>
                    </a:lnTo>
                    <a:lnTo>
                      <a:pt x="619871" y="732518"/>
                    </a:lnTo>
                    <a:lnTo>
                      <a:pt x="0" y="19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  <a:noAutofit/>
              </a:bodyPr>
              <a:p>
                <a:pPr algn="ctr"/>
                <a:endParaRPr altLang="en-US" lang="zh-CN"/>
              </a:p>
            </p:txBody>
          </p:sp>
        </p:grpSp>
        <p:sp>
          <p:nvSpPr>
            <p:cNvPr id="1048701" name="文本框 13"/>
            <p:cNvSpPr txBox="1"/>
            <p:nvPr/>
          </p:nvSpPr>
          <p:spPr>
            <a:xfrm>
              <a:off x="-3694" y="237055"/>
              <a:ext cx="720670" cy="461665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r>
                <a:rPr altLang="zh-CN" b="1" dirty="0" sz="2400" lang="en-US">
                  <a:solidFill>
                    <a:schemeClr val="bg1"/>
                  </a:solidFill>
                </a:rPr>
                <a:t>05</a:t>
              </a:r>
              <a:endParaRPr altLang="en-US" b="1" dirty="0" sz="2400" lang="zh-CN">
                <a:solidFill>
                  <a:schemeClr val="bg1"/>
                </a:solidFill>
              </a:endParaRPr>
            </a:p>
          </p:txBody>
        </p:sp>
      </p:grpSp>
      <p:grpSp>
        <p:nvGrpSpPr>
          <p:cNvPr id="78" name="组合 14"/>
          <p:cNvGrpSpPr/>
          <p:nvPr/>
        </p:nvGrpSpPr>
        <p:grpSpPr>
          <a:xfrm>
            <a:off x="-3694" y="6575725"/>
            <a:ext cx="12195694" cy="282275"/>
            <a:chOff x="-3694" y="6575725"/>
            <a:chExt cx="12195694" cy="282275"/>
          </a:xfrm>
        </p:grpSpPr>
        <p:sp>
          <p:nvSpPr>
            <p:cNvPr id="1048702" name="矩形 19"/>
            <p:cNvSpPr/>
            <p:nvPr/>
          </p:nvSpPr>
          <p:spPr>
            <a:xfrm>
              <a:off x="-3694" y="6575725"/>
              <a:ext cx="9785869" cy="282275"/>
            </a:xfrm>
            <a:custGeom>
              <a:avLst/>
              <a:gdLst>
                <a:gd name="connsiteX0" fmla="*/ 0 w 9785869"/>
                <a:gd name="connsiteY0" fmla="*/ 0 h 282275"/>
                <a:gd name="connsiteX1" fmla="*/ 9785869 w 9785869"/>
                <a:gd name="connsiteY1" fmla="*/ 0 h 282275"/>
                <a:gd name="connsiteX2" fmla="*/ 9785869 w 9785869"/>
                <a:gd name="connsiteY2" fmla="*/ 282275 h 282275"/>
                <a:gd name="connsiteX3" fmla="*/ 0 w 9785869"/>
                <a:gd name="connsiteY3" fmla="*/ 282275 h 282275"/>
                <a:gd name="connsiteX4" fmla="*/ 0 w 9785869"/>
                <a:gd name="connsiteY4" fmla="*/ 0 h 282275"/>
                <a:gd name="connsiteX0-1" fmla="*/ 0 w 9785869"/>
                <a:gd name="connsiteY0-2" fmla="*/ 0 h 282275"/>
                <a:gd name="connsiteX1-3" fmla="*/ 9785869 w 9785869"/>
                <a:gd name="connsiteY1-4" fmla="*/ 0 h 282275"/>
                <a:gd name="connsiteX2-5" fmla="*/ 9500119 w 9785869"/>
                <a:gd name="connsiteY2-6" fmla="*/ 282275 h 282275"/>
                <a:gd name="connsiteX3-7" fmla="*/ 0 w 9785869"/>
                <a:gd name="connsiteY3-8" fmla="*/ 282275 h 282275"/>
                <a:gd name="connsiteX4-9" fmla="*/ 0 w 9785869"/>
                <a:gd name="connsiteY4-10" fmla="*/ 0 h 282275"/>
                <a:gd name="connsiteX0-11" fmla="*/ 0 w 9785869"/>
                <a:gd name="connsiteY0-12" fmla="*/ 0 h 282275"/>
                <a:gd name="connsiteX1-13" fmla="*/ 9785869 w 9785869"/>
                <a:gd name="connsiteY1-14" fmla="*/ 0 h 282275"/>
                <a:gd name="connsiteX2-15" fmla="*/ 9623944 w 9785869"/>
                <a:gd name="connsiteY2-16" fmla="*/ 263225 h 282275"/>
                <a:gd name="connsiteX3-17" fmla="*/ 0 w 9785869"/>
                <a:gd name="connsiteY3-18" fmla="*/ 282275 h 282275"/>
                <a:gd name="connsiteX4-19" fmla="*/ 0 w 9785869"/>
                <a:gd name="connsiteY4-20" fmla="*/ 0 h 282275"/>
                <a:gd name="connsiteX0-21" fmla="*/ 0 w 9785869"/>
                <a:gd name="connsiteY0-22" fmla="*/ 0 h 282275"/>
                <a:gd name="connsiteX1-23" fmla="*/ 9785869 w 9785869"/>
                <a:gd name="connsiteY1-24" fmla="*/ 0 h 282275"/>
                <a:gd name="connsiteX2-25" fmla="*/ 9633469 w 9785869"/>
                <a:gd name="connsiteY2-26" fmla="*/ 282275 h 282275"/>
                <a:gd name="connsiteX3-27" fmla="*/ 0 w 9785869"/>
                <a:gd name="connsiteY3-28" fmla="*/ 282275 h 282275"/>
                <a:gd name="connsiteX4-29" fmla="*/ 0 w 9785869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9785869" h="282275">
                  <a:moveTo>
                    <a:pt x="0" y="0"/>
                  </a:moveTo>
                  <a:lnTo>
                    <a:pt x="9785869" y="0"/>
                  </a:lnTo>
                  <a:lnTo>
                    <a:pt x="9633469" y="282275"/>
                  </a:lnTo>
                  <a:lnTo>
                    <a:pt x="0" y="28227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  <p:sp>
          <p:nvSpPr>
            <p:cNvPr id="1048703" name="文本框 16"/>
            <p:cNvSpPr txBox="1"/>
            <p:nvPr/>
          </p:nvSpPr>
          <p:spPr>
            <a:xfrm>
              <a:off x="9782176" y="6575725"/>
              <a:ext cx="1809750" cy="276999"/>
            </a:xfrm>
            <a:prstGeom prst="rect"/>
            <a:noFill/>
          </p:spPr>
          <p:txBody>
            <a:bodyPr rtlCol="0" wrap="square">
              <a:spAutoFit/>
            </a:bodyPr>
            <a:p>
              <a:pPr algn="dist"/>
              <a:r>
                <a:rPr altLang="en-US" dirty="0" sz="1200" i="1" lang="zh-CN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北京航空航天大学</a:t>
              </a:r>
              <a:endParaRPr altLang="en-US" dirty="0" sz="1200" i="1" lang="zh-CN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48704" name="矩形 21"/>
            <p:cNvSpPr/>
            <p:nvPr/>
          </p:nvSpPr>
          <p:spPr>
            <a:xfrm>
              <a:off x="11591925" y="6575725"/>
              <a:ext cx="600075" cy="282275"/>
            </a:xfrm>
            <a:custGeom>
              <a:avLst/>
              <a:gdLst>
                <a:gd name="connsiteX0" fmla="*/ 0 w 600075"/>
                <a:gd name="connsiteY0" fmla="*/ 0 h 282275"/>
                <a:gd name="connsiteX1" fmla="*/ 600075 w 600075"/>
                <a:gd name="connsiteY1" fmla="*/ 0 h 282275"/>
                <a:gd name="connsiteX2" fmla="*/ 600075 w 600075"/>
                <a:gd name="connsiteY2" fmla="*/ 282275 h 282275"/>
                <a:gd name="connsiteX3" fmla="*/ 0 w 600075"/>
                <a:gd name="connsiteY3" fmla="*/ 282275 h 282275"/>
                <a:gd name="connsiteX4" fmla="*/ 0 w 600075"/>
                <a:gd name="connsiteY4" fmla="*/ 0 h 282275"/>
                <a:gd name="connsiteX0-1" fmla="*/ 247650 w 600075"/>
                <a:gd name="connsiteY0-2" fmla="*/ 0 h 282275"/>
                <a:gd name="connsiteX1-3" fmla="*/ 600075 w 600075"/>
                <a:gd name="connsiteY1-4" fmla="*/ 0 h 282275"/>
                <a:gd name="connsiteX2-5" fmla="*/ 600075 w 600075"/>
                <a:gd name="connsiteY2-6" fmla="*/ 282275 h 282275"/>
                <a:gd name="connsiteX3-7" fmla="*/ 0 w 600075"/>
                <a:gd name="connsiteY3-8" fmla="*/ 282275 h 282275"/>
                <a:gd name="connsiteX4-9" fmla="*/ 247650 w 600075"/>
                <a:gd name="connsiteY4-10" fmla="*/ 0 h 282275"/>
                <a:gd name="connsiteX0-11" fmla="*/ 217170 w 600075"/>
                <a:gd name="connsiteY0-12" fmla="*/ 0 h 282275"/>
                <a:gd name="connsiteX1-13" fmla="*/ 600075 w 600075"/>
                <a:gd name="connsiteY1-14" fmla="*/ 0 h 282275"/>
                <a:gd name="connsiteX2-15" fmla="*/ 600075 w 600075"/>
                <a:gd name="connsiteY2-16" fmla="*/ 282275 h 282275"/>
                <a:gd name="connsiteX3-17" fmla="*/ 0 w 600075"/>
                <a:gd name="connsiteY3-18" fmla="*/ 282275 h 282275"/>
                <a:gd name="connsiteX4-19" fmla="*/ 217170 w 600075"/>
                <a:gd name="connsiteY4-20" fmla="*/ 0 h 282275"/>
                <a:gd name="connsiteX0-21" fmla="*/ 140970 w 600075"/>
                <a:gd name="connsiteY0-22" fmla="*/ 0 h 282275"/>
                <a:gd name="connsiteX1-23" fmla="*/ 600075 w 600075"/>
                <a:gd name="connsiteY1-24" fmla="*/ 0 h 282275"/>
                <a:gd name="connsiteX2-25" fmla="*/ 600075 w 600075"/>
                <a:gd name="connsiteY2-26" fmla="*/ 282275 h 282275"/>
                <a:gd name="connsiteX3-27" fmla="*/ 0 w 600075"/>
                <a:gd name="connsiteY3-28" fmla="*/ 282275 h 282275"/>
                <a:gd name="connsiteX4-29" fmla="*/ 140970 w 600075"/>
                <a:gd name="connsiteY4-30" fmla="*/ 0 h 28227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600075" h="282275">
                  <a:moveTo>
                    <a:pt x="140970" y="0"/>
                  </a:moveTo>
                  <a:lnTo>
                    <a:pt x="600075" y="0"/>
                  </a:lnTo>
                  <a:lnTo>
                    <a:pt x="600075" y="282275"/>
                  </a:lnTo>
                  <a:lnTo>
                    <a:pt x="0" y="282275"/>
                  </a:lnTo>
                  <a:lnTo>
                    <a:pt x="14097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noAutofit/>
            </a:bodyPr>
            <a:p>
              <a:pPr algn="ctr"/>
              <a:endParaRPr altLang="en-US" lang="zh-CN"/>
            </a:p>
          </p:txBody>
        </p:sp>
      </p:grpSp>
      <p:sp>
        <p:nvSpPr>
          <p:cNvPr id="1048705" name="矩形 12"/>
          <p:cNvSpPr/>
          <p:nvPr/>
        </p:nvSpPr>
        <p:spPr>
          <a:xfrm>
            <a:off x="3405536" y="219693"/>
            <a:ext cx="2316480" cy="521970"/>
          </a:xfrm>
          <a:prstGeom prst="rect"/>
        </p:spPr>
        <p:txBody>
          <a:bodyPr wrap="none">
            <a:spAutoFit/>
          </a:bodyPr>
          <a:p>
            <a:r>
              <a:rPr altLang="en-US" dirty="0" sz="2800" 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服务模式</a:t>
            </a:r>
            <a:r>
              <a:rPr altLang="en-US" dirty="0" sz="2800" 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接口</a:t>
            </a:r>
            <a:endParaRPr altLang="en-US" dirty="0" sz="2800" lang="zh-CN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4194310" name="表格 2"/>
          <p:cNvGraphicFramePr>
            <a:graphicFrameLocks/>
          </p:cNvGraphicFramePr>
          <p:nvPr>
            <p:custDataLst>
              <p:tags r:id="rId1"/>
            </p:custDataLst>
          </p:nvPr>
        </p:nvGraphicFramePr>
        <p:xfrm>
          <a:off x="1026795" y="1611630"/>
          <a:ext cx="10139045" cy="32397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77340"/>
                <a:gridCol w="1826260"/>
                <a:gridCol w="1118235"/>
                <a:gridCol w="1823085"/>
                <a:gridCol w="3794125"/>
              </a:tblGrid>
              <a:tr h="455930"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功能</a:t>
                      </a:r>
                      <a:endParaRPr b="1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URL</a:t>
                      </a:r>
                      <a:endParaRPr b="1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请求方式</a:t>
                      </a:r>
                      <a:endParaRPr b="1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参数</a:t>
                      </a:r>
                      <a:endParaRPr b="1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1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返回值</a:t>
                      </a:r>
                      <a:endParaRPr b="1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501015"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初始化服务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/service/init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地图id：map_id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860425"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导航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/navigation/begin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航点id：label_id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843915"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取物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/object/fetch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航点id：label_id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  <a:tr h="578485"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语音切换开关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/control/voice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99060" marR="99060" marT="45719" marB="45719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POST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 </a:t>
                      </a:r>
                      <a:r>
                        <a:rPr altLang="en-US" b="0" sz="1800" lang="zh-CN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无</a:t>
                      </a:r>
                      <a:endParaRPr altLang="en-US" b="0" sz="1800" lang="zh-CN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  <a:tc>
                  <a:txBody>
                    <a:bodyPr/>
                    <a:p>
                      <a:pPr algn="l" fontAlgn="auto">
                        <a:lnSpc>
                          <a:spcPct val="13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b="0" sz="1800" lang="en-US"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失败时code为400，msg为失败信息</a:t>
                      </a:r>
                      <a:endParaRPr b="0" sz="1800" lang="en-US">
                        <a:latin typeface="宋体" panose="02010600030101010101" pitchFamily="2" charset="-122"/>
                        <a:ea typeface="宋体" panose="02010600030101010101" pitchFamily="2" charset="-122"/>
                        <a:cs typeface="宋体" panose="02010600030101010101" pitchFamily="2" charset="-122"/>
                      </a:endParaRPr>
                    </a:p>
                  </a:txBody>
                  <a:tcPr marL="68580" marR="68580" marT="0" marB="0" anchor="t" anchorCtr="0" vert="horz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  <a:headEnd type="none" w="med" len="med"/>
                      <a:tailEnd type="none" w="med" len="med"/>
                    </a:lnTlToBr>
                    <a:lnBlToTr>
                      <a:noFill/>
                      <a:headEnd type="none" w="med" len="med"/>
                      <a:tailEnd type="none" w="med" len="med"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p14:dur="500">
        <p15:prstTrans prst="pageCurlDouble"/>
      </p:transition>
    </mc:Choice>
    <mc:Fallback>
      <p:transition spd="slow">
        <p:fade/>
      </p:transition>
    </mc:Fallback>
  </mc:AlternateContent>
  <p:timing/>
</p:sld>
</file>

<file path=ppt/tags/tag1.xml><?xml version="1.0" encoding="utf-8"?>
<p:tagLst xmlns:p="http://schemas.openxmlformats.org/presentationml/2006/main">
  <p:tag name="KSO_WM_UNIT_TABLE_BEAUTIFY" val="smartTable{2a534dbd-1efa-4d2d-8bf5-dc3560503481}"/>
  <p:tag name="TABLE_ENDDRAG_ORIGIN_RECT" val="738*446"/>
  <p:tag name="TABLE_ENDDRAG_RECT" val="111*58*738*446"/>
</p:tagLst>
</file>

<file path=ppt/tags/tag2.xml><?xml version="1.0" encoding="utf-8"?>
<p:tagLst xmlns:p="http://schemas.openxmlformats.org/presentationml/2006/main">
  <p:tag name="KSO_WM_UNIT_TABLE_BEAUTIFY" val="smartTable{de755af1-07a1-47ea-b765-8cbdac25e7da}"/>
  <p:tag name="TABLE_ENDDRAG_ORIGIN_RECT" val="635*188"/>
  <p:tag name="TABLE_ENDDRAG_RECT" val="260*77*635*188"/>
</p:tagLst>
</file>

<file path=ppt/tags/tag3.xml><?xml version="1.0" encoding="utf-8"?>
<p:tagLst xmlns:p="http://schemas.openxmlformats.org/presentationml/2006/main">
  <p:tag name="KSO_WM_UNIT_TABLE_BEAUTIFY" val="smartTable{9f7aea41-ed2c-437b-9dfe-9e3cf3b3f59d}"/>
  <p:tag name="TABLE_ENDDRAG_ORIGIN_RECT" val="635*184"/>
  <p:tag name="TABLE_ENDDRAG_RECT" val="235*288*635*184"/>
</p:tagLst>
</file>

<file path=ppt/tags/tag4.xml><?xml version="1.0" encoding="utf-8"?>
<p:tagLst xmlns:p="http://schemas.openxmlformats.org/presentationml/2006/main">
  <p:tag name="KSO_WM_UNIT_TABLE_BEAUTIFY" val="smartTable{58bd792f-2f66-4180-9b4e-4efc6f3b4c32}"/>
  <p:tag name="TABLE_ENDDRAG_ORIGIN_RECT" val="587*142"/>
  <p:tag name="TABLE_ENDDRAG_RECT" val="266*101*587*142"/>
</p:tagLst>
</file>

<file path=ppt/tags/tag5.xml><?xml version="1.0" encoding="utf-8"?>
<p:tagLst xmlns:p="http://schemas.openxmlformats.org/presentationml/2006/main">
  <p:tag name="KSO_WM_UNIT_TABLE_BEAUTIFY" val="smartTable{9d267893-fbe8-4771-97b6-64859683a033}"/>
  <p:tag name="TABLE_ENDDRAG_ORIGIN_RECT" val="587*144"/>
  <p:tag name="TABLE_ENDDRAG_RECT" val="266*300*587*144"/>
</p:tagLst>
</file>

<file path=ppt/tags/tag6.xml><?xml version="1.0" encoding="utf-8"?>
<p:tagLst xmlns:p="http://schemas.openxmlformats.org/presentationml/2006/main">
  <p:tag name="KSO_WM_UNIT_TABLE_BEAUTIFY" val="smartTable{f477eeb5-eb70-4ff8-bb4c-57f7a69c84e7}"/>
  <p:tag name="TABLE_ENDDRAG_ORIGIN_RECT" val="905*474"/>
  <p:tag name="TABLE_ENDDRAG_RECT" val="33*62*905*474"/>
</p:tagLst>
</file>

<file path=ppt/tags/tag7.xml><?xml version="1.0" encoding="utf-8"?>
<p:tagLst xmlns:p="http://schemas.openxmlformats.org/presentationml/2006/main">
  <p:tag name="KSO_WM_UNIT_TABLE_BEAUTIFY" val="smartTable{93e344fa-1a15-40df-8510-7706b1cd268e}"/>
  <p:tag name="TABLE_ENDDRAG_ORIGIN_RECT" val="798*337"/>
  <p:tag name="TABLE_ENDDRAG_RECT" val="78*89*798*337"/>
</p:tagLst>
</file>

<file path=ppt/tags/tag8.xml><?xml version="1.0" encoding="utf-8"?>
<p:tagLst xmlns:p="http://schemas.openxmlformats.org/presentationml/2006/main">
  <p:tag name="KSO_WM_UNIT_TABLE_BEAUTIFY" val="smartTable{f77d6830-882e-4ed4-907f-86646f2b6592}"/>
  <p:tag name="TABLE_ENDDRAG_ORIGIN_RECT" val="621*224"/>
  <p:tag name="TABLE_ENDDRAG_RECT" val="258*92*621*224"/>
</p:tagLst>
</file>

<file path=ppt/tags/tag9.xml><?xml version="1.0" encoding="utf-8"?>
<p:tagLst xmlns:p="http://schemas.openxmlformats.org/presentationml/2006/main">
  <p:tag name="KSO_WM_UNIT_TABLE_BEAUTIFY" val="smartTable{e4600a03-fcfc-4fa0-a54e-7e06ffedccdc}"/>
  <p:tag name="TABLE_ENDDRAG_ORIGIN_RECT" val="621*178"/>
  <p:tag name="TABLE_ENDDRAG_RECT" val="233*326*621*178"/>
</p:tagLst>
</file>

<file path=ppt/theme/theme1.xml><?xml version="1.0" encoding="utf-8"?>
<a:theme xmlns:a="http://schemas.openxmlformats.org/drawingml/2006/main" name="Office 主题">
  <a:themeElements>
    <a:clrScheme name="自定义 4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0070C0"/>
      </a:accent1>
      <a:accent2>
        <a:srgbClr val="07C1CC"/>
      </a:accent2>
      <a:accent3>
        <a:srgbClr val="839192"/>
      </a:accent3>
      <a:accent4>
        <a:srgbClr val="156595"/>
      </a:accent4>
      <a:accent5>
        <a:srgbClr val="FBD78D"/>
      </a:accent5>
      <a:accent6>
        <a:srgbClr val="F2523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anchor="ctr" rtlCol="0"/>
      <a:lstStyle>
        <a:defPPr algn="ctr"/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演示</Application>
  <ScaleCrop>0</ScaleCrop>
  <Company>mycomputer</Company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chenjiawei</dc:creator>
  <cp:lastModifiedBy>20373146</cp:lastModifiedBy>
  <dcterms:created xsi:type="dcterms:W3CDTF">2016-05-10T09:57:00Z</dcterms:created>
  <dcterms:modified xsi:type="dcterms:W3CDTF">2023-04-16T04:16:02Z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ICV">
    <vt:lpwstr>3EAECD2F628348B9959796322691B5B4</vt:lpwstr>
  </property>
</Properties>
</file>